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157.xml" ContentType="application/vnd.openxmlformats-officedocument.presentationml.slideLayout+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notesSlides/notesSlide16.xml" ContentType="application/vnd.openxmlformats-officedocument.presentationml.notesSlide+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notesSlides/notesSlide7.xml" ContentType="application/vnd.openxmlformats-officedocument.presentationml.notes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65.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Layouts/slideLayout15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slideLayouts/slideLayout161.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slideLayouts/slideLayout15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notesSlides/notesSlide13.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notesSlides/notesSlide14.xml" ContentType="application/vnd.openxmlformats-officedocument.presentationml.notesSlid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Default Extension="jpeg" ContentType="image/jpeg"/>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notesSlides/notesSlide15.xml" ContentType="application/vnd.openxmlformats-officedocument.presentationml.notesSlide+xml"/>
  <Override PartName="/ppt/slideMasters/slideMaster14.xml" ContentType="application/vnd.openxmlformats-officedocument.presentationml.slideMaster+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theme/theme17.xml" ContentType="application/vnd.openxmlformats-officedocument.them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Masters/slideMaster15.xml" ContentType="application/vnd.openxmlformats-officedocument.presentationml.slideMaster+xml"/>
  <Override PartName="/ppt/slides/slide10.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notesSlides/notesSlide12.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158.xml" ContentType="application/vnd.openxmlformats-officedocument.presentationml.slideLayout+xml"/>
  <Override PartName="/ppt/slideLayouts/slideLayout58.xml" ContentType="application/vnd.openxmlformats-officedocument.presentationml.slideLayout+xml"/>
  <Override PartName="/ppt/slideLayouts/slideLayout147.xml" ContentType="application/vnd.openxmlformats-officedocument.presentationml.slideLayout+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3"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Lst>
  <p:notesMasterIdLst>
    <p:notesMasterId r:id="rId33"/>
  </p:notesMasterIdLst>
  <p:handoutMasterIdLst>
    <p:handoutMasterId r:id="rId34"/>
  </p:handoutMasterIdLst>
  <p:sldIdLst>
    <p:sldId id="268" r:id="rId16"/>
    <p:sldId id="269" r:id="rId17"/>
    <p:sldId id="288" r:id="rId18"/>
    <p:sldId id="289" r:id="rId19"/>
    <p:sldId id="272" r:id="rId20"/>
    <p:sldId id="281" r:id="rId21"/>
    <p:sldId id="283" r:id="rId22"/>
    <p:sldId id="279" r:id="rId23"/>
    <p:sldId id="280" r:id="rId24"/>
    <p:sldId id="287" r:id="rId25"/>
    <p:sldId id="274" r:id="rId26"/>
    <p:sldId id="285" r:id="rId27"/>
    <p:sldId id="286" r:id="rId28"/>
    <p:sldId id="284" r:id="rId29"/>
    <p:sldId id="275" r:id="rId30"/>
    <p:sldId id="276" r:id="rId31"/>
    <p:sldId id="277" r:id="rId32"/>
  </p:sldIdLst>
  <p:sldSz cx="9144000" cy="6858000" type="screen4x3"/>
  <p:notesSz cx="6810375" cy="9942513"/>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8800"/>
    <a:srgbClr val="DD4814"/>
    <a:srgbClr val="00985F"/>
    <a:srgbClr val="C90062"/>
    <a:srgbClr val="007DB5"/>
    <a:srgbClr val="001F51"/>
  </p:clrMru>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19" autoAdjust="0"/>
    <p:restoredTop sz="76123" autoAdjust="0"/>
  </p:normalViewPr>
  <p:slideViewPr>
    <p:cSldViewPr snapToGrid="0">
      <p:cViewPr>
        <p:scale>
          <a:sx n="66" d="100"/>
          <a:sy n="66" d="100"/>
        </p:scale>
        <p:origin x="-1350" y="-4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3714"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GB"/>
          </a:p>
        </p:txBody>
      </p:sp>
      <p:sp>
        <p:nvSpPr>
          <p:cNvPr id="243715" name="Rectangle 3"/>
          <p:cNvSpPr>
            <a:spLocks noGrp="1" noChangeArrowheads="1"/>
          </p:cNvSpPr>
          <p:nvPr>
            <p:ph type="dt" sz="quarter"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EB37471F-CF35-4647-BCD3-54C61BEABE72}" type="datetimeFigureOut">
              <a:rPr lang="en-GB"/>
              <a:pPr/>
              <a:t>15/12/2011</a:t>
            </a:fld>
            <a:endParaRPr lang="en-GB"/>
          </a:p>
        </p:txBody>
      </p:sp>
      <p:sp>
        <p:nvSpPr>
          <p:cNvPr id="243716" name="Rectangle 4"/>
          <p:cNvSpPr>
            <a:spLocks noGrp="1" noChangeArrowheads="1"/>
          </p:cNvSpPr>
          <p:nvPr>
            <p:ph type="ftr" sz="quarter" idx="2"/>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GB"/>
          </a:p>
        </p:txBody>
      </p:sp>
      <p:sp>
        <p:nvSpPr>
          <p:cNvPr id="243717" name="Rectangle 5"/>
          <p:cNvSpPr>
            <a:spLocks noGrp="1" noChangeArrowheads="1"/>
          </p:cNvSpPr>
          <p:nvPr>
            <p:ph type="sldNum" sz="quarter" idx="3"/>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E61684D3-F224-4251-B0E9-01289E611668}"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57625" y="0"/>
            <a:ext cx="2951163" cy="496888"/>
          </a:xfrm>
          <a:prstGeom prst="rect">
            <a:avLst/>
          </a:prstGeom>
        </p:spPr>
        <p:txBody>
          <a:bodyPr vert="horz" lIns="91440" tIns="45720" rIns="91440" bIns="45720" rtlCol="0"/>
          <a:lstStyle>
            <a:lvl1pPr algn="r">
              <a:defRPr sz="1200" smtClean="0"/>
            </a:lvl1pPr>
          </a:lstStyle>
          <a:p>
            <a:pPr>
              <a:defRPr/>
            </a:pPr>
            <a:fld id="{0D4FA90F-8760-4C1C-B62D-20C329252B56}" type="datetimeFigureOut">
              <a:rPr lang="en-US"/>
              <a:pPr>
                <a:defRPr/>
              </a:pPr>
              <a:t>12/15/2011</a:t>
            </a:fld>
            <a:endParaRPr lang="en-US"/>
          </a:p>
        </p:txBody>
      </p:sp>
      <p:sp>
        <p:nvSpPr>
          <p:cNvPr id="4" name="Slide Image Placeholder 3"/>
          <p:cNvSpPr>
            <a:spLocks noGrp="1" noRot="1" noChangeAspect="1"/>
          </p:cNvSpPr>
          <p:nvPr>
            <p:ph type="sldImg" idx="2"/>
          </p:nvPr>
        </p:nvSpPr>
        <p:spPr>
          <a:xfrm>
            <a:off x="920750" y="746125"/>
            <a:ext cx="4970463" cy="37274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1038" y="4722813"/>
            <a:ext cx="5448300" cy="447357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44038"/>
            <a:ext cx="2951163" cy="496887"/>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57625" y="9444038"/>
            <a:ext cx="2951163" cy="496887"/>
          </a:xfrm>
          <a:prstGeom prst="rect">
            <a:avLst/>
          </a:prstGeom>
        </p:spPr>
        <p:txBody>
          <a:bodyPr vert="horz" lIns="91440" tIns="45720" rIns="91440" bIns="45720" rtlCol="0" anchor="b"/>
          <a:lstStyle>
            <a:lvl1pPr algn="r">
              <a:defRPr sz="1200" smtClean="0"/>
            </a:lvl1pPr>
          </a:lstStyle>
          <a:p>
            <a:pPr>
              <a:defRPr/>
            </a:pPr>
            <a:fld id="{0C634A1E-8D40-4E89-B965-BF2BFFC3D8D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TextEdit="1"/>
          </p:cNvSpPr>
          <p:nvPr>
            <p:ph type="sldImg"/>
          </p:nvPr>
        </p:nvSpPr>
        <p:spPr bwMode="auto">
          <a:noFill/>
          <a:ln>
            <a:solidFill>
              <a:srgbClr val="000000"/>
            </a:solidFill>
            <a:miter lim="800000"/>
            <a:headEnd/>
            <a:tailEnd/>
          </a:ln>
        </p:spPr>
      </p:sp>
      <p:sp>
        <p:nvSpPr>
          <p:cNvPr id="2385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spcBef>
                <a:spcPct val="0"/>
              </a:spcBef>
            </a:pPr>
            <a:r>
              <a:rPr lang="en-GB" sz="1100" b="1" smtClean="0">
                <a:latin typeface="Arial" pitchFamily="34" charset="0"/>
              </a:rPr>
              <a:t>Personal eligibility</a:t>
            </a:r>
            <a:r>
              <a:rPr lang="en-GB" sz="1100" smtClean="0">
                <a:latin typeface="Arial" pitchFamily="34" charset="0"/>
              </a:rPr>
              <a:t> means that the student has to comply with the residence, nationality and age criteria. This decision is made when the student makes their first application for financial support.</a:t>
            </a:r>
          </a:p>
          <a:p>
            <a:pPr>
              <a:spcBef>
                <a:spcPct val="0"/>
              </a:spcBef>
            </a:pPr>
            <a:r>
              <a:rPr lang="en-GB" sz="1100" smtClean="0">
                <a:latin typeface="Arial" pitchFamily="34" charset="0"/>
              </a:rPr>
              <a:t>To be considered as a UK student, the student must fulfil certain residence requirements. They have to be </a:t>
            </a:r>
            <a:r>
              <a:rPr lang="en-GB" sz="1100" smtClean="0"/>
              <a:t>‘</a:t>
            </a:r>
            <a:r>
              <a:rPr lang="en-GB" sz="1100" smtClean="0">
                <a:latin typeface="Arial" pitchFamily="34" charset="0"/>
              </a:rPr>
              <a:t>domiciled</a:t>
            </a:r>
            <a:r>
              <a:rPr lang="en-GB" sz="1100" smtClean="0"/>
              <a:t>’</a:t>
            </a:r>
            <a:r>
              <a:rPr lang="en-GB" sz="1100" smtClean="0">
                <a:latin typeface="Arial" pitchFamily="34" charset="0"/>
              </a:rPr>
              <a:t> in the UK. To be considered domiciled in the UK, the student has to have settled status in the UK, meaning that the student has the right to leave and return to the UK as they please.  A person has settled status if they were born with British citizenship and either have 3 years</a:t>
            </a:r>
            <a:r>
              <a:rPr lang="en-GB" sz="1100" smtClean="0"/>
              <a:t>’</a:t>
            </a:r>
            <a:r>
              <a:rPr lang="en-GB" sz="1100" smtClean="0">
                <a:latin typeface="Arial" pitchFamily="34" charset="0"/>
              </a:rPr>
              <a:t> residence in the UK, or have lived elsewhere and returned to the UK before the first day of the academic year of their course (usually 1</a:t>
            </a:r>
            <a:r>
              <a:rPr lang="en-GB" sz="1100" baseline="30000" smtClean="0">
                <a:latin typeface="Arial" pitchFamily="34" charset="0"/>
              </a:rPr>
              <a:t>st</a:t>
            </a:r>
            <a:r>
              <a:rPr lang="en-GB" sz="1100" smtClean="0">
                <a:latin typeface="Arial" pitchFamily="34" charset="0"/>
              </a:rPr>
              <a:t> September).</a:t>
            </a:r>
          </a:p>
          <a:p>
            <a:pPr>
              <a:spcBef>
                <a:spcPct val="0"/>
              </a:spcBef>
            </a:pPr>
            <a:endParaRPr lang="en-GB" sz="1100" smtClean="0">
              <a:latin typeface="Arial" pitchFamily="34" charset="0"/>
            </a:endParaRPr>
          </a:p>
          <a:p>
            <a:pPr>
              <a:spcBef>
                <a:spcPct val="0"/>
              </a:spcBef>
            </a:pPr>
            <a:r>
              <a:rPr lang="en-GB" sz="1100" smtClean="0">
                <a:latin typeface="Arial" pitchFamily="34" charset="0"/>
              </a:rPr>
              <a:t>There are categories of students who can be considered eligible for financial support despite meeting the basic are; Refugees; European Economic Area and Swiss citizens; Migrant workers; Frontier workers, or those granted Humanitarian Protection or Indefinite Leave to remain. </a:t>
            </a:r>
          </a:p>
          <a:p>
            <a:pPr>
              <a:spcBef>
                <a:spcPct val="0"/>
              </a:spcBef>
            </a:pPr>
            <a:endParaRPr lang="en-GB" sz="1100" smtClean="0">
              <a:latin typeface="Arial" pitchFamily="34" charset="0"/>
            </a:endParaRPr>
          </a:p>
          <a:p>
            <a:pPr>
              <a:spcBef>
                <a:spcPct val="0"/>
              </a:spcBef>
            </a:pPr>
            <a:r>
              <a:rPr lang="en-GB" sz="1100" b="1" smtClean="0">
                <a:latin typeface="Arial" pitchFamily="34" charset="0"/>
              </a:rPr>
              <a:t>If a student has taken a higher education course in the past, this may affect their eligibility for student finance.</a:t>
            </a:r>
            <a:endParaRPr lang="en-GB" sz="1100" smtClean="0">
              <a:latin typeface="Arial" pitchFamily="34" charset="0"/>
            </a:endParaRPr>
          </a:p>
          <a:p>
            <a:pPr>
              <a:spcBef>
                <a:spcPct val="0"/>
              </a:spcBef>
            </a:pPr>
            <a:endParaRPr lang="en-GB" sz="1100" smtClean="0">
              <a:latin typeface="Arial" pitchFamily="34" charset="0"/>
            </a:endParaRPr>
          </a:p>
          <a:p>
            <a:pPr>
              <a:spcBef>
                <a:spcPct val="0"/>
              </a:spcBef>
            </a:pPr>
            <a:r>
              <a:rPr lang="en-GB" sz="1100" smtClean="0">
                <a:latin typeface="Arial" pitchFamily="34" charset="0"/>
              </a:rPr>
              <a:t>The student has to be under 60 on 1</a:t>
            </a:r>
            <a:r>
              <a:rPr lang="en-GB" sz="1100" baseline="30000" smtClean="0">
                <a:latin typeface="Arial" pitchFamily="34" charset="0"/>
              </a:rPr>
              <a:t>st</a:t>
            </a:r>
            <a:r>
              <a:rPr lang="en-GB" sz="1100" smtClean="0">
                <a:latin typeface="Arial" pitchFamily="34" charset="0"/>
              </a:rPr>
              <a:t> September if they want to apply for the Maintenance Loan. There is no upper age limit for any other support. </a:t>
            </a:r>
          </a:p>
          <a:p>
            <a:pPr>
              <a:spcBef>
                <a:spcPct val="0"/>
              </a:spcBef>
            </a:pPr>
            <a:endParaRPr lang="en-GB" sz="1100" smtClean="0">
              <a:latin typeface="Arial" pitchFamily="34" charset="0"/>
            </a:endParaRPr>
          </a:p>
          <a:p>
            <a:pPr>
              <a:spcBef>
                <a:spcPct val="0"/>
              </a:spcBef>
            </a:pPr>
            <a:r>
              <a:rPr lang="en-GB" sz="1100" b="1" smtClean="0">
                <a:latin typeface="Arial" pitchFamily="34" charset="0"/>
              </a:rPr>
              <a:t>Course eligibility</a:t>
            </a:r>
            <a:r>
              <a:rPr lang="en-GB" sz="1100" smtClean="0">
                <a:latin typeface="Arial" pitchFamily="34" charset="0"/>
              </a:rPr>
              <a:t> means that the course has to be a course of higher education that attracts funding from public funds.  The most common include; First degree (BSc, BA, BEd), Foundation degree (FdA, FdSc, FdEng), HND or HNC.  Eligible courses also include some Initial Teacher Training (ITT), Postgraduate Certificate of Education (PGCE) and Diploma in Higher Education (DipHE).</a:t>
            </a:r>
          </a:p>
          <a:p>
            <a:pPr>
              <a:spcBef>
                <a:spcPct val="0"/>
              </a:spcBef>
            </a:pPr>
            <a:endParaRPr lang="en-GB" sz="1100" smtClean="0">
              <a:latin typeface="Arial" pitchFamily="34" charset="0"/>
            </a:endParaRPr>
          </a:p>
          <a:p>
            <a:pPr>
              <a:spcBef>
                <a:spcPct val="0"/>
              </a:spcBef>
            </a:pPr>
            <a:r>
              <a:rPr lang="en-GB" sz="1100" smtClean="0">
                <a:latin typeface="Arial" pitchFamily="34" charset="0"/>
              </a:rPr>
              <a:t>The </a:t>
            </a:r>
            <a:r>
              <a:rPr lang="en-GB" sz="1100" b="1" smtClean="0">
                <a:latin typeface="Arial" pitchFamily="34" charset="0"/>
              </a:rPr>
              <a:t>university or college</a:t>
            </a:r>
            <a:r>
              <a:rPr lang="en-GB" sz="1100" smtClean="0">
                <a:latin typeface="Arial" pitchFamily="34" charset="0"/>
              </a:rPr>
              <a:t> must be either:</a:t>
            </a:r>
          </a:p>
          <a:p>
            <a:pPr>
              <a:spcBef>
                <a:spcPct val="0"/>
              </a:spcBef>
              <a:buFontTx/>
              <a:buChar char="-"/>
            </a:pPr>
            <a:r>
              <a:rPr lang="en-GB" sz="1100" smtClean="0">
                <a:latin typeface="Arial" pitchFamily="34" charset="0"/>
              </a:rPr>
              <a:t>Publicly funded and in the UK; or</a:t>
            </a:r>
          </a:p>
          <a:p>
            <a:pPr>
              <a:spcBef>
                <a:spcPct val="0"/>
              </a:spcBef>
              <a:buFontTx/>
              <a:buChar char="-"/>
            </a:pPr>
            <a:r>
              <a:rPr lang="en-GB" sz="1100" smtClean="0">
                <a:latin typeface="Arial" pitchFamily="34" charset="0"/>
              </a:rPr>
              <a:t>Privately funded but running individual courses that receive funding.</a:t>
            </a:r>
          </a:p>
          <a:p>
            <a:pPr>
              <a:lnSpc>
                <a:spcPct val="70000"/>
              </a:lnSpc>
              <a:spcBef>
                <a:spcPct val="0"/>
              </a:spcBef>
              <a:buFontTx/>
              <a:buChar char="-"/>
            </a:pPr>
            <a:endParaRPr lang="en-GB" sz="1100" smtClean="0">
              <a:latin typeface="Arial" pitchFamily="34" charset="0"/>
            </a:endParaRPr>
          </a:p>
        </p:txBody>
      </p:sp>
      <p:sp>
        <p:nvSpPr>
          <p:cNvPr id="218116" name="Slide Number Placeholder 3"/>
          <p:cNvSpPr txBox="1">
            <a:spLocks noGrp="1"/>
          </p:cNvSpPr>
          <p:nvPr/>
        </p:nvSpPr>
        <p:spPr bwMode="auto">
          <a:xfrm>
            <a:off x="3857625" y="9444038"/>
            <a:ext cx="2951163" cy="496887"/>
          </a:xfrm>
          <a:prstGeom prst="rect">
            <a:avLst/>
          </a:prstGeom>
          <a:noFill/>
          <a:ln w="9525">
            <a:noFill/>
            <a:miter lim="800000"/>
            <a:headEnd/>
            <a:tailEnd/>
          </a:ln>
        </p:spPr>
        <p:txBody>
          <a:bodyPr anchor="b"/>
          <a:lstStyle/>
          <a:p>
            <a:pPr algn="r"/>
            <a:fld id="{5A7304EF-493F-47DD-B127-592618DB9308}" type="slidenum">
              <a:rPr lang="en-US" sz="1200"/>
              <a:pPr algn="r"/>
              <a:t>10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lvl="1">
              <a:spcBef>
                <a:spcPct val="0"/>
              </a:spcBef>
              <a:buSzPct val="40000"/>
              <a:buFont typeface="Frutiger55Roman"/>
              <a:buNone/>
            </a:pPr>
            <a:r>
              <a:rPr lang="en-GB" sz="1100" b="1" smtClean="0">
                <a:latin typeface="Arial" pitchFamily="34" charset="0"/>
              </a:rPr>
              <a:t>Extra support for students in special circumstances:</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with a disability, mental health condition or specific learning difficulty may be eligible for extra help through Disabled Students</a:t>
            </a:r>
            <a:r>
              <a:rPr lang="en-GB" sz="1100" smtClean="0"/>
              <a:t>’</a:t>
            </a:r>
            <a:r>
              <a:rPr lang="en-GB" sz="1100" smtClean="0">
                <a:latin typeface="Arial" pitchFamily="34" charset="0"/>
              </a:rPr>
              <a:t> Allowances (DSAs)</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with one or more dependent children may be eligible for Parents</a:t>
            </a:r>
            <a:r>
              <a:rPr lang="en-GB" sz="1100" smtClean="0"/>
              <a:t>’</a:t>
            </a:r>
            <a:r>
              <a:rPr lang="en-GB" sz="1100" smtClean="0">
                <a:latin typeface="Arial" pitchFamily="34" charset="0"/>
              </a:rPr>
              <a:t> Learning Allowance &amp; Childcare Grant</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with a financially dependent adult may be eligible for Adult Dependants</a:t>
            </a:r>
            <a:r>
              <a:rPr lang="en-GB" sz="1100" smtClean="0"/>
              <a:t>’</a:t>
            </a:r>
            <a:r>
              <a:rPr lang="en-GB" sz="1100" smtClean="0">
                <a:latin typeface="Arial" pitchFamily="34" charset="0"/>
              </a:rPr>
              <a:t> Grant</a:t>
            </a:r>
          </a:p>
          <a:p>
            <a:pPr>
              <a:spcBef>
                <a:spcPct val="0"/>
              </a:spcBef>
            </a:pPr>
            <a:endParaRPr lang="en-US" sz="1100" smtClean="0">
              <a:latin typeface="Arial" pitchFamily="34" charset="0"/>
            </a:endParaRPr>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518FC2-AF56-404E-A520-1A8B170DA559}"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lvl="1">
              <a:spcBef>
                <a:spcPct val="0"/>
              </a:spcBef>
              <a:buSzPct val="40000"/>
              <a:buFont typeface="Frutiger55Roman"/>
              <a:buNone/>
            </a:pPr>
            <a:r>
              <a:rPr lang="en-GB" sz="1100" b="1" smtClean="0">
                <a:latin typeface="Arial" pitchFamily="34" charset="0"/>
              </a:rPr>
              <a:t>Bursaries &amp; Scholarships</a:t>
            </a:r>
          </a:p>
          <a:p>
            <a:pPr lvl="1">
              <a:spcBef>
                <a:spcPct val="0"/>
              </a:spcBef>
              <a:buSzPct val="40000"/>
              <a:buFont typeface="Frutiger55Roman"/>
              <a:buNone/>
            </a:pPr>
            <a:r>
              <a:rPr lang="en-GB" sz="1100" smtClean="0">
                <a:latin typeface="Arial" pitchFamily="34" charset="0"/>
              </a:rPr>
              <a:t>All universities and colleges will offer different Bursaries and Scholarships. They could be financial, i.e. cash, a discount off a service such as accommodation or an incentive for excellence: something like a free gym pass if you compete at a certain level in sport. </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Universities and colleges charging fees over </a:t>
            </a:r>
            <a:r>
              <a:rPr lang="en-GB" sz="1100" smtClean="0"/>
              <a:t>£</a:t>
            </a:r>
            <a:r>
              <a:rPr lang="en-GB" sz="1100" smtClean="0">
                <a:latin typeface="Arial" pitchFamily="34" charset="0"/>
              </a:rPr>
              <a:t>6,000 will have to offer additional support under the National Scholarships Programme to students from lower income households. </a:t>
            </a:r>
          </a:p>
          <a:p>
            <a:pPr lvl="1">
              <a:spcBef>
                <a:spcPct val="0"/>
              </a:spcBef>
              <a:buSzPct val="40000"/>
              <a:buFont typeface="Frutiger55Roman"/>
              <a:buNone/>
            </a:pPr>
            <a:endParaRPr lang="en-GB" sz="1100" b="1" smtClean="0">
              <a:latin typeface="Arial" pitchFamily="34" charset="0"/>
            </a:endParaRPr>
          </a:p>
          <a:p>
            <a:pPr lvl="1">
              <a:spcBef>
                <a:spcPct val="0"/>
              </a:spcBef>
              <a:buSzPct val="40000"/>
              <a:buFont typeface="Frutiger55Roman"/>
              <a:buNone/>
            </a:pPr>
            <a:r>
              <a:rPr lang="en-GB" sz="1100" b="1" smtClean="0">
                <a:latin typeface="Arial" pitchFamily="34" charset="0"/>
              </a:rPr>
              <a:t>National Scholarship Programme</a:t>
            </a:r>
          </a:p>
          <a:p>
            <a:pPr>
              <a:spcBef>
                <a:spcPct val="0"/>
              </a:spcBef>
            </a:pPr>
            <a:r>
              <a:rPr lang="en-GB" sz="1100" smtClean="0">
                <a:latin typeface="Arial" pitchFamily="34" charset="0"/>
              </a:rPr>
              <a:t>The Government  announced details of the national Scholarship Programme that will provide students from disadvantaged backgrounds help with the cost of attending university. Around 50,000 students a year could be awarded a scholarship from 2014. Scholarships will be worth at least </a:t>
            </a:r>
            <a:r>
              <a:rPr lang="en-GB" sz="1100" smtClean="0"/>
              <a:t>£</a:t>
            </a:r>
            <a:r>
              <a:rPr lang="en-GB" sz="1100" smtClean="0">
                <a:latin typeface="Arial" pitchFamily="34" charset="0"/>
              </a:rPr>
              <a:t>3,000 for individual students in tuition discounts and other benefits like discounted accommodation. </a:t>
            </a:r>
            <a:endParaRPr lang="en-US" sz="1100" smtClean="0">
              <a:latin typeface="Arial" pitchFamily="34" charset="0"/>
            </a:endParaRPr>
          </a:p>
        </p:txBody>
      </p:sp>
      <p:sp>
        <p:nvSpPr>
          <p:cNvPr id="214020" name="Slide Number Placeholder 3"/>
          <p:cNvSpPr txBox="1">
            <a:spLocks noGrp="1"/>
          </p:cNvSpPr>
          <p:nvPr/>
        </p:nvSpPr>
        <p:spPr bwMode="auto">
          <a:xfrm>
            <a:off x="3857625" y="9444038"/>
            <a:ext cx="2951163" cy="496887"/>
          </a:xfrm>
          <a:prstGeom prst="rect">
            <a:avLst/>
          </a:prstGeom>
          <a:noFill/>
          <a:ln w="9525">
            <a:noFill/>
            <a:miter lim="800000"/>
            <a:headEnd/>
            <a:tailEnd/>
          </a:ln>
        </p:spPr>
        <p:txBody>
          <a:bodyPr anchor="b"/>
          <a:lstStyle/>
          <a:p>
            <a:pPr algn="r"/>
            <a:fld id="{4A66C2E3-191A-41A6-9AC9-17DC691206F4}" type="slidenum">
              <a:rPr lang="en-US" sz="1200"/>
              <a:pPr algn="r"/>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lvl="1">
              <a:lnSpc>
                <a:spcPct val="80000"/>
              </a:lnSpc>
              <a:spcBef>
                <a:spcPct val="0"/>
              </a:spcBef>
              <a:buSzPct val="40000"/>
              <a:buFont typeface="Frutiger55Roman"/>
              <a:buNone/>
            </a:pPr>
            <a:endParaRPr lang="en-GB" sz="1300" smtClean="0"/>
          </a:p>
          <a:p>
            <a:pPr lvl="1">
              <a:spcBef>
                <a:spcPct val="0"/>
              </a:spcBef>
              <a:buSzPct val="40000"/>
              <a:buFont typeface="Frutiger55Roman"/>
              <a:buNone/>
            </a:pPr>
            <a:r>
              <a:rPr lang="en-GB" sz="1100" smtClean="0">
                <a:latin typeface="Arial" pitchFamily="34" charset="0"/>
              </a:rPr>
              <a:t>Part-time students will be able to apply for a Tuition Fee Loan in 2012/13.</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at a </a:t>
            </a:r>
            <a:r>
              <a:rPr lang="en-GB" sz="1100" b="1" smtClean="0">
                <a:latin typeface="Arial" pitchFamily="34" charset="0"/>
              </a:rPr>
              <a:t>publicly funded</a:t>
            </a:r>
            <a:r>
              <a:rPr lang="en-GB" sz="1100" smtClean="0">
                <a:latin typeface="Arial" pitchFamily="34" charset="0"/>
              </a:rPr>
              <a:t> university or college will be able to apply for up to </a:t>
            </a:r>
            <a:r>
              <a:rPr lang="en-GB" sz="1100" smtClean="0"/>
              <a:t>£</a:t>
            </a:r>
            <a:r>
              <a:rPr lang="en-GB" sz="1100" smtClean="0">
                <a:latin typeface="Arial" pitchFamily="34" charset="0"/>
              </a:rPr>
              <a:t>6,750 depending on the actual cost of their fees.</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at a </a:t>
            </a:r>
            <a:r>
              <a:rPr lang="en-GB" sz="1100" b="1" smtClean="0">
                <a:latin typeface="Arial" pitchFamily="34" charset="0"/>
              </a:rPr>
              <a:t>privately funded</a:t>
            </a:r>
            <a:r>
              <a:rPr lang="en-GB" sz="1100" smtClean="0">
                <a:latin typeface="Arial" pitchFamily="34" charset="0"/>
              </a:rPr>
              <a:t> university or college will be able to apply for up to </a:t>
            </a:r>
            <a:r>
              <a:rPr lang="en-GB" sz="1100" smtClean="0"/>
              <a:t>£</a:t>
            </a:r>
            <a:r>
              <a:rPr lang="en-GB" sz="1100" smtClean="0">
                <a:latin typeface="Arial" pitchFamily="34" charset="0"/>
              </a:rPr>
              <a:t>4,500 depending on the actual cost of their fees.</a:t>
            </a:r>
          </a:p>
          <a:p>
            <a:pPr lvl="1">
              <a:spcBef>
                <a:spcPct val="0"/>
              </a:spcBef>
              <a:buSzPct val="40000"/>
              <a:buFont typeface="Frutiger55Roman"/>
              <a:buNone/>
            </a:pPr>
            <a:endParaRPr lang="en-GB" sz="1100" smtClean="0">
              <a:latin typeface="Arial" pitchFamily="34" charset="0"/>
            </a:endParaRPr>
          </a:p>
          <a:p>
            <a:pPr lvl="1">
              <a:spcBef>
                <a:spcPct val="0"/>
              </a:spcBef>
              <a:buSzPct val="40000"/>
              <a:buFont typeface="Frutiger55Roman"/>
              <a:buNone/>
            </a:pPr>
            <a:r>
              <a:rPr lang="en-GB" sz="1100" smtClean="0">
                <a:latin typeface="Arial" pitchFamily="34" charset="0"/>
              </a:rPr>
              <a:t>Students must be studying 25% of a full time course. This means if the equivalent full-time course lasts two years, the student would have to be able to complete the part-time course in eight years.</a:t>
            </a:r>
          </a:p>
          <a:p>
            <a:pPr lvl="1">
              <a:lnSpc>
                <a:spcPct val="80000"/>
              </a:lnSpc>
              <a:spcBef>
                <a:spcPct val="0"/>
              </a:spcBef>
              <a:buSzPct val="40000"/>
              <a:buFont typeface="Frutiger55Roman"/>
              <a:buNone/>
            </a:pPr>
            <a:endParaRPr lang="en-GB" sz="1100" smtClean="0">
              <a:latin typeface="Arial" pitchFamily="34" charset="0"/>
            </a:endParaRPr>
          </a:p>
          <a:p>
            <a:pPr lvl="1">
              <a:lnSpc>
                <a:spcPct val="80000"/>
              </a:lnSpc>
              <a:spcBef>
                <a:spcPct val="0"/>
              </a:spcBef>
              <a:buSzPct val="40000"/>
              <a:buFont typeface="Frutiger55Roman"/>
              <a:buNone/>
            </a:pPr>
            <a:endParaRPr lang="en-GB" sz="1300" smtClean="0"/>
          </a:p>
          <a:p>
            <a:pPr>
              <a:lnSpc>
                <a:spcPct val="80000"/>
              </a:lnSpc>
              <a:spcBef>
                <a:spcPct val="0"/>
              </a:spcBef>
            </a:pPr>
            <a:endParaRPr lang="en-US" sz="1100" smtClean="0"/>
          </a:p>
        </p:txBody>
      </p:sp>
      <p:sp>
        <p:nvSpPr>
          <p:cNvPr id="216068" name="Slide Number Placeholder 3"/>
          <p:cNvSpPr txBox="1">
            <a:spLocks noGrp="1"/>
          </p:cNvSpPr>
          <p:nvPr/>
        </p:nvSpPr>
        <p:spPr bwMode="auto">
          <a:xfrm>
            <a:off x="3857625" y="9444038"/>
            <a:ext cx="2951163" cy="496887"/>
          </a:xfrm>
          <a:prstGeom prst="rect">
            <a:avLst/>
          </a:prstGeom>
          <a:noFill/>
          <a:ln w="9525">
            <a:noFill/>
            <a:miter lim="800000"/>
            <a:headEnd/>
            <a:tailEnd/>
          </a:ln>
        </p:spPr>
        <p:txBody>
          <a:bodyPr anchor="b"/>
          <a:lstStyle/>
          <a:p>
            <a:pPr algn="r"/>
            <a:fld id="{642394F3-14B3-437B-8211-E07B0F10945F}" type="slidenum">
              <a:rPr lang="en-US" sz="1200"/>
              <a:pPr algn="r"/>
              <a:t>13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r>
              <a:rPr lang="en-GB" sz="1100" smtClean="0">
                <a:latin typeface="Arial" pitchFamily="34" charset="0"/>
              </a:rPr>
              <a:t>Once the online service has launched, students should apply as early as possible so that they can have their student finance in place when they start their course. </a:t>
            </a:r>
          </a:p>
          <a:p>
            <a:r>
              <a:rPr lang="en-GB" sz="1100" smtClean="0">
                <a:latin typeface="Arial" pitchFamily="34" charset="0"/>
              </a:rPr>
              <a:t>They don</a:t>
            </a:r>
            <a:r>
              <a:rPr lang="en-GB" sz="1100" smtClean="0"/>
              <a:t>’</a:t>
            </a:r>
            <a:r>
              <a:rPr lang="en-GB" sz="1100" smtClean="0">
                <a:latin typeface="Arial" pitchFamily="34" charset="0"/>
              </a:rPr>
              <a:t>t have to have a confirmed place on a course, they can apply using their first choice of course. If their course or university changes, they can change this using their online student finance account.</a:t>
            </a:r>
          </a:p>
          <a:p>
            <a:r>
              <a:rPr lang="en-GB" sz="1100" smtClean="0">
                <a:latin typeface="Arial" pitchFamily="34" charset="0"/>
              </a:rPr>
              <a:t>Students should apply before 31 May 2012 to make sure student finance is in place when they start their course.</a:t>
            </a:r>
          </a:p>
          <a:p>
            <a:pPr>
              <a:spcBef>
                <a:spcPct val="0"/>
              </a:spcBef>
            </a:pPr>
            <a:endParaRPr lang="en-US" sz="1100" smtClean="0">
              <a:latin typeface="Arial" pitchFamily="34" charset="0"/>
            </a:endParaRPr>
          </a:p>
          <a:p>
            <a:pPr>
              <a:spcBef>
                <a:spcPct val="0"/>
              </a:spcBef>
            </a:pPr>
            <a:r>
              <a:rPr lang="en-US" sz="1100" smtClean="0">
                <a:latin typeface="Arial" pitchFamily="34" charset="0"/>
              </a:rPr>
              <a:t>The quickest and easiest way to apply is online at www.direct.gov.uk/studentfinance. </a:t>
            </a:r>
          </a:p>
          <a:p>
            <a:pPr>
              <a:spcBef>
                <a:spcPct val="0"/>
              </a:spcBef>
            </a:pPr>
            <a:endParaRPr lang="en-US" sz="1100" smtClean="0">
              <a:latin typeface="Arial" pitchFamily="34" charset="0"/>
            </a:endParaRPr>
          </a:p>
          <a:p>
            <a:pPr>
              <a:spcBef>
                <a:spcPct val="0"/>
              </a:spcBef>
            </a:pPr>
            <a:r>
              <a:rPr lang="en-US" sz="1100" smtClean="0">
                <a:latin typeface="Arial" pitchFamily="34" charset="0"/>
              </a:rPr>
              <a:t>When applying, we may ask students to provide evidence to support their application. Their parents or partner may also have to supply information and/or evidence of their total household income. </a:t>
            </a:r>
          </a:p>
          <a:p>
            <a:pPr>
              <a:spcBef>
                <a:spcPct val="0"/>
              </a:spcBef>
            </a:pPr>
            <a:endParaRPr lang="en-GB" sz="1100" smtClean="0">
              <a:latin typeface="Arial" pitchFamily="34" charset="0"/>
            </a:endParaRPr>
          </a:p>
          <a:p>
            <a:pPr>
              <a:spcBef>
                <a:spcPct val="0"/>
              </a:spcBef>
            </a:pPr>
            <a:r>
              <a:rPr lang="en-GB" sz="1100" smtClean="0">
                <a:latin typeface="Arial" pitchFamily="34" charset="0"/>
              </a:rPr>
              <a:t>Students can manage their student finance account online, even if they applied on paper.</a:t>
            </a:r>
          </a:p>
          <a:p>
            <a:pPr>
              <a:lnSpc>
                <a:spcPct val="80000"/>
              </a:lnSpc>
              <a:spcBef>
                <a:spcPct val="0"/>
              </a:spcBef>
            </a:pPr>
            <a:endParaRPr lang="en-GB" sz="1100" smtClean="0">
              <a:latin typeface="Arial" pitchFamily="34" charset="0"/>
            </a:endParaRPr>
          </a:p>
          <a:p>
            <a:pPr>
              <a:lnSpc>
                <a:spcPct val="70000"/>
              </a:lnSpc>
              <a:spcBef>
                <a:spcPct val="0"/>
              </a:spcBef>
            </a:pPr>
            <a:endParaRPr lang="en-GB" sz="1100"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5192C4-9F8D-4D28-AD87-7370EC8DD80C}"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sz="1100" smtClean="0">
                <a:latin typeface="Arial" pitchFamily="34" charset="0"/>
              </a:rPr>
              <a:t>Once we have assessed their application, we will send the student a Financial Entitlement Letter showing what student finance they can get. </a:t>
            </a:r>
          </a:p>
          <a:p>
            <a:pPr>
              <a:spcBef>
                <a:spcPct val="0"/>
              </a:spcBef>
            </a:pPr>
            <a:endParaRPr lang="en-GB" sz="1100" smtClean="0">
              <a:latin typeface="Arial" pitchFamily="34" charset="0"/>
            </a:endParaRPr>
          </a:p>
          <a:p>
            <a:pPr>
              <a:spcBef>
                <a:spcPct val="0"/>
              </a:spcBef>
            </a:pPr>
            <a:r>
              <a:rPr lang="en-GB" sz="1100" smtClean="0">
                <a:latin typeface="Arial" pitchFamily="34" charset="0"/>
              </a:rPr>
              <a:t>The student should keep this letter as they might have to show it to their university or college when they register. The university or college will then let us know they are attending and we will make the payment. </a:t>
            </a:r>
          </a:p>
          <a:p>
            <a:pPr>
              <a:spcBef>
                <a:spcPct val="0"/>
              </a:spcBef>
            </a:pPr>
            <a:endParaRPr lang="en-GB" sz="1100" smtClean="0">
              <a:latin typeface="Arial" pitchFamily="34" charset="0"/>
            </a:endParaRPr>
          </a:p>
          <a:p>
            <a:pPr>
              <a:spcBef>
                <a:spcPct val="0"/>
              </a:spcBef>
            </a:pPr>
            <a:r>
              <a:rPr lang="en-GB" sz="1100" smtClean="0">
                <a:latin typeface="Arial" pitchFamily="34" charset="0"/>
              </a:rPr>
              <a:t>We will pay the Tuition Fee Loan to the university or college and any Maintenance Grant or Loan to the student</a:t>
            </a:r>
            <a:r>
              <a:rPr lang="en-GB" sz="1100" smtClean="0"/>
              <a:t>’</a:t>
            </a:r>
            <a:r>
              <a:rPr lang="en-GB" sz="1100" smtClean="0">
                <a:latin typeface="Arial" pitchFamily="34" charset="0"/>
              </a:rPr>
              <a:t>s bank account.</a:t>
            </a:r>
          </a:p>
          <a:p>
            <a:pPr>
              <a:spcBef>
                <a:spcPct val="0"/>
              </a:spcBef>
            </a:pPr>
            <a:endParaRPr lang="en-GB" sz="1100" b="1" smtClean="0">
              <a:latin typeface="Arial" pitchFamily="34" charset="0"/>
            </a:endParaRPr>
          </a:p>
          <a:p>
            <a:pPr>
              <a:spcBef>
                <a:spcPct val="0"/>
              </a:spcBef>
            </a:pPr>
            <a:r>
              <a:rPr lang="en-GB" sz="1100" smtClean="0">
                <a:latin typeface="Arial" pitchFamily="34" charset="0"/>
              </a:rPr>
              <a:t>If the student applied online this letter will also include a declaration that they must sign and return to us.</a:t>
            </a:r>
            <a:endParaRPr lang="en-US" sz="1100" smtClean="0">
              <a:latin typeface="Arial" pitchFamily="34" charset="0"/>
            </a:endParaRPr>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63CD15A-737D-4CE7-BB9C-6AD7A7AEF4A9}"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r>
              <a:rPr lang="en-GB" sz="1100" smtClean="0">
                <a:latin typeface="Arial" pitchFamily="34" charset="0"/>
              </a:rPr>
              <a:t>Student starting in their course in 2012/13 won</a:t>
            </a:r>
            <a:r>
              <a:rPr lang="en-GB" sz="1100" smtClean="0"/>
              <a:t>’</a:t>
            </a:r>
            <a:r>
              <a:rPr lang="en-GB" sz="1100" smtClean="0">
                <a:latin typeface="Arial" pitchFamily="34" charset="0"/>
              </a:rPr>
              <a:t>t have to start making repayments until 2016, even if they finish or leave their course earlier.</a:t>
            </a:r>
          </a:p>
          <a:p>
            <a:endParaRPr lang="en-GB" sz="1100" smtClean="0">
              <a:latin typeface="Arial" pitchFamily="34" charset="0"/>
            </a:endParaRPr>
          </a:p>
          <a:p>
            <a:r>
              <a:rPr lang="en-GB" sz="1100" smtClean="0">
                <a:latin typeface="Arial" pitchFamily="34" charset="0"/>
              </a:rPr>
              <a:t>Once the student enters repayment, the amount they repay will depend upon how much they earn and not on how much they owe. If the student earns less that </a:t>
            </a:r>
            <a:r>
              <a:rPr lang="en-GB" sz="1100" smtClean="0"/>
              <a:t>£</a:t>
            </a:r>
            <a:r>
              <a:rPr lang="en-GB" sz="1100" smtClean="0">
                <a:latin typeface="Arial" pitchFamily="34" charset="0"/>
              </a:rPr>
              <a:t>21,000 a year, they won</a:t>
            </a:r>
            <a:r>
              <a:rPr lang="en-GB" sz="1100" smtClean="0"/>
              <a:t>’</a:t>
            </a:r>
            <a:r>
              <a:rPr lang="en-GB" sz="1100" smtClean="0">
                <a:latin typeface="Arial" pitchFamily="34" charset="0"/>
              </a:rPr>
              <a:t>t have to make any repayments. When they are earning over </a:t>
            </a:r>
            <a:r>
              <a:rPr lang="en-GB" sz="1100" smtClean="0"/>
              <a:t>£</a:t>
            </a:r>
            <a:r>
              <a:rPr lang="en-GB" sz="1100" smtClean="0">
                <a:latin typeface="Arial" pitchFamily="34" charset="0"/>
              </a:rPr>
              <a:t>21,000 they will pay 9% of what they earn over this amount.</a:t>
            </a:r>
            <a:endParaRPr lang="en-US" sz="1100" smtClean="0">
              <a:latin typeface="Arial" pitchFamily="34" charset="0"/>
            </a:endParaRPr>
          </a:p>
          <a:p>
            <a:pPr>
              <a:spcBef>
                <a:spcPct val="0"/>
              </a:spcBef>
            </a:pPr>
            <a:endParaRPr lang="en-US" sz="1100" smtClean="0">
              <a:latin typeface="Arial" pitchFamily="34" charset="0"/>
            </a:endParaRPr>
          </a:p>
          <a:p>
            <a:pPr>
              <a:spcBef>
                <a:spcPct val="0"/>
              </a:spcBef>
            </a:pPr>
            <a:r>
              <a:rPr lang="en-GB" sz="1100" smtClean="0">
                <a:latin typeface="Arial" pitchFamily="34" charset="0"/>
              </a:rPr>
              <a:t>The loans are repaid through the tax system and are deducted at source by the employer. (if self employed, as part of a tax return self-assessment) The student does not have to do anything as the deduction will show on their salary slip when they reach the threshold. </a:t>
            </a:r>
          </a:p>
          <a:p>
            <a:pPr>
              <a:spcBef>
                <a:spcPct val="0"/>
              </a:spcBef>
            </a:pPr>
            <a:endParaRPr lang="en-US" sz="1100" smtClean="0">
              <a:latin typeface="Arial" pitchFamily="34" charset="0"/>
            </a:endParaRPr>
          </a:p>
          <a:p>
            <a:pPr>
              <a:spcBef>
                <a:spcPct val="0"/>
              </a:spcBef>
            </a:pPr>
            <a:r>
              <a:rPr lang="en-US" sz="1100" smtClean="0">
                <a:latin typeface="Arial" pitchFamily="34" charset="0"/>
              </a:rPr>
              <a:t>Interest will accrue on the amount students have borrowed from the date they receive their first loan installment, or when the payment is made to their college or university on their behalf, </a:t>
            </a:r>
            <a:r>
              <a:rPr lang="en-GB" sz="1100" smtClean="0">
                <a:latin typeface="Arial" pitchFamily="34" charset="0"/>
              </a:rPr>
              <a:t>until the outstanding amount, including any interest accrued, has been repaid in full. Interest rates are based on the Retail Prices Index (RPI). For more information visit www.studentloanrepayment.co.uk</a:t>
            </a:r>
          </a:p>
          <a:p>
            <a:pPr>
              <a:spcBef>
                <a:spcPct val="0"/>
              </a:spcBef>
            </a:pPr>
            <a:endParaRPr lang="en-GB" sz="1100" smtClean="0">
              <a:latin typeface="Arial" pitchFamily="34" charset="0"/>
            </a:endParaRPr>
          </a:p>
          <a:p>
            <a:pPr>
              <a:spcBef>
                <a:spcPct val="0"/>
              </a:spcBef>
            </a:pPr>
            <a:r>
              <a:rPr lang="en-GB" sz="1100" smtClean="0">
                <a:latin typeface="Arial" pitchFamily="34" charset="0"/>
              </a:rPr>
              <a:t>Any loan remaining after 30 years will be written off.</a:t>
            </a:r>
          </a:p>
          <a:p>
            <a:pPr>
              <a:spcBef>
                <a:spcPct val="0"/>
              </a:spcBef>
            </a:pPr>
            <a:endParaRPr lang="en-US" sz="1100" smtClean="0">
              <a:latin typeface="Arial" pitchFamily="34" charset="0"/>
            </a:endParaRPr>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2A0D75-06C9-423E-93EE-8D20C430D732}"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Rot="1" noChangeAspect="1" noTextEdit="1"/>
          </p:cNvSpPr>
          <p:nvPr>
            <p:ph type="sldImg"/>
          </p:nvPr>
        </p:nvSpPr>
        <p:spPr bwMode="auto">
          <a:noFill/>
          <a:ln>
            <a:solidFill>
              <a:srgbClr val="000000"/>
            </a:solidFill>
            <a:miter lim="800000"/>
            <a:headEnd/>
            <a:tailEnd/>
          </a:ln>
        </p:spPr>
      </p:sp>
      <p:sp>
        <p:nvSpPr>
          <p:cNvPr id="2406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70000"/>
              </a:lnSpc>
              <a:spcBef>
                <a:spcPct val="0"/>
              </a:spcBef>
            </a:pPr>
            <a:endParaRPr lang="en-US" sz="110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FF9759-5619-4DC2-B716-37A10861E509}"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70000"/>
              </a:lnSpc>
              <a:spcBef>
                <a:spcPct val="0"/>
              </a:spcBef>
            </a:pPr>
            <a:endParaRPr lang="en-US" sz="1100" smtClean="0"/>
          </a:p>
        </p:txBody>
      </p:sp>
      <p:sp>
        <p:nvSpPr>
          <p:cNvPr id="220164" name="Slide Number Placeholder 3"/>
          <p:cNvSpPr txBox="1">
            <a:spLocks noGrp="1"/>
          </p:cNvSpPr>
          <p:nvPr/>
        </p:nvSpPr>
        <p:spPr bwMode="auto">
          <a:xfrm>
            <a:off x="3857625" y="9444038"/>
            <a:ext cx="2951163" cy="496887"/>
          </a:xfrm>
          <a:prstGeom prst="rect">
            <a:avLst/>
          </a:prstGeom>
          <a:noFill/>
          <a:ln w="9525">
            <a:noFill/>
            <a:miter lim="800000"/>
            <a:headEnd/>
            <a:tailEnd/>
          </a:ln>
        </p:spPr>
        <p:txBody>
          <a:bodyPr anchor="b"/>
          <a:lstStyle/>
          <a:p>
            <a:pPr algn="r"/>
            <a:fld id="{C7B39A47-C142-4573-84B8-E90E10B605E1}" type="slidenum">
              <a:rPr lang="en-US" sz="1200"/>
              <a:pPr algn="r"/>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spect="1" noTextEdit="1"/>
          </p:cNvSpPr>
          <p:nvPr>
            <p:ph type="sldImg"/>
          </p:nvPr>
        </p:nvSpPr>
        <p:spPr bwMode="auto">
          <a:noFill/>
          <a:ln>
            <a:solidFill>
              <a:srgbClr val="000000"/>
            </a:solidFill>
            <a:miter lim="800000"/>
            <a:headEnd/>
            <a:tailEnd/>
          </a:ln>
        </p:spPr>
      </p:sp>
      <p:sp>
        <p:nvSpPr>
          <p:cNvPr id="2426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228600" indent="-228600">
              <a:spcBef>
                <a:spcPct val="0"/>
              </a:spcBef>
            </a:pPr>
            <a:r>
              <a:rPr lang="en-GB" sz="1100" smtClean="0">
                <a:latin typeface="Arial" pitchFamily="34" charset="0"/>
              </a:rPr>
              <a:t>From September 2012, universities and colleges will be able to charge up to </a:t>
            </a:r>
            <a:r>
              <a:rPr lang="en-GB" sz="1100" smtClean="0"/>
              <a:t>£</a:t>
            </a:r>
            <a:r>
              <a:rPr lang="en-GB" sz="1100" smtClean="0">
                <a:latin typeface="Arial" pitchFamily="34" charset="0"/>
              </a:rPr>
              <a:t>9,000 a year for their full-time courses </a:t>
            </a:r>
            <a:r>
              <a:rPr lang="en-GB" sz="1100" smtClean="0"/>
              <a:t>–</a:t>
            </a:r>
            <a:r>
              <a:rPr lang="en-GB" sz="1100" smtClean="0">
                <a:latin typeface="Arial" pitchFamily="34" charset="0"/>
              </a:rPr>
              <a:t> but they will need to meet strict criteria to make sure that all eligible students, regardless of background, can access those courses. </a:t>
            </a:r>
            <a:r>
              <a:rPr lang="en-US" sz="1100" smtClean="0">
                <a:latin typeface="Arial" pitchFamily="34" charset="0"/>
              </a:rPr>
              <a:t>No student will have to pay for tuition fees up front. Every new student is entitled to a Tuition Fee Loan that will cover their fees and this won</a:t>
            </a:r>
            <a:r>
              <a:rPr lang="en-US" sz="1100" smtClean="0"/>
              <a:t>’</a:t>
            </a:r>
            <a:r>
              <a:rPr lang="en-US" sz="1100" smtClean="0">
                <a:latin typeface="Arial" pitchFamily="34" charset="0"/>
              </a:rPr>
              <a:t>t have to be paid back until they are earning over </a:t>
            </a:r>
            <a:r>
              <a:rPr lang="en-US" sz="1100" smtClean="0"/>
              <a:t>£</a:t>
            </a:r>
            <a:r>
              <a:rPr lang="en-US" sz="1100" smtClean="0">
                <a:latin typeface="Arial" pitchFamily="34" charset="0"/>
              </a:rPr>
              <a:t>21,000 a year. </a:t>
            </a:r>
            <a:endParaRPr lang="en-GB" sz="1100" smtClean="0">
              <a:latin typeface="Arial" pitchFamily="34" charset="0"/>
            </a:endParaRP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Students borrow the amount they are being charged by their university or college, up to the maximum of </a:t>
            </a:r>
            <a:r>
              <a:rPr lang="en-GB" sz="1100" smtClean="0"/>
              <a:t>£</a:t>
            </a:r>
            <a:r>
              <a:rPr lang="en-GB" sz="1100" smtClean="0">
                <a:latin typeface="Arial" pitchFamily="34" charset="0"/>
              </a:rPr>
              <a:t>9000, and should check what fee they will be charged as they may be eligible for a waiver or discount under the National Scholarships Programme.  If a private institution sets its fees higher than this amount, students will need to fund the difference themselves and this amount may be requested before they start their course.  </a:t>
            </a: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The Tuition Fee Loan is not means-tested.  This means that the amount students receive is not dependent on household income. </a:t>
            </a:r>
          </a:p>
          <a:p>
            <a:pPr marL="228600" indent="-228600">
              <a:spcBef>
                <a:spcPct val="0"/>
              </a:spcBef>
            </a:pPr>
            <a:r>
              <a:rPr lang="en-GB" sz="1100" smtClean="0">
                <a:latin typeface="Arial" pitchFamily="34" charset="0"/>
              </a:rPr>
              <a:t> </a:t>
            </a:r>
          </a:p>
          <a:p>
            <a:pPr marL="228600" indent="-228600">
              <a:spcBef>
                <a:spcPct val="0"/>
              </a:spcBef>
            </a:pPr>
            <a:r>
              <a:rPr lang="en-GB" sz="1100" smtClean="0">
                <a:latin typeface="Arial" pitchFamily="34" charset="0"/>
              </a:rPr>
              <a:t>It is not compulsory to take out the Tuition Fee Loan.   If a student decides that they do not want this loan, they must have some other way of paying their fees.  The loan is requested at the point of application and students are able to specify an amount lower than the maximum, although the majority of students take the maximum.  Students need to complete the Loan Request Form on their application for student finance. They can always decide at a later date to take out the loan.</a:t>
            </a:r>
            <a:endParaRPr lang="en-US" sz="1100" smtClean="0">
              <a:latin typeface="Arial" pitchFamily="34" charset="0"/>
            </a:endParaRPr>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3B7521-95D2-4E99-8AA2-392969534790}"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228600" indent="-228600">
              <a:spcBef>
                <a:spcPct val="0"/>
              </a:spcBef>
            </a:pPr>
            <a:r>
              <a:rPr lang="en-GB" sz="1100" smtClean="0">
                <a:latin typeface="Arial" pitchFamily="34" charset="0"/>
              </a:rPr>
              <a:t>A grant of up to </a:t>
            </a:r>
            <a:r>
              <a:rPr lang="en-GB" sz="1100" smtClean="0"/>
              <a:t>£</a:t>
            </a:r>
            <a:r>
              <a:rPr lang="en-GB" sz="1100" smtClean="0">
                <a:latin typeface="Arial" pitchFamily="34" charset="0"/>
              </a:rPr>
              <a:t>3,250 depending on household income, to help with living costs. This does not have to be repaid. How much a student can get depends on their household income and they will be asked to provide details of this when they apply.</a:t>
            </a:r>
          </a:p>
          <a:p>
            <a:pPr marL="228600" indent="-228600">
              <a:spcBef>
                <a:spcPct val="0"/>
              </a:spcBef>
            </a:pPr>
            <a:endParaRPr lang="en-GB" sz="1100" smtClean="0">
              <a:latin typeface="Arial" pitchFamily="34" charset="0"/>
            </a:endParaRPr>
          </a:p>
          <a:p>
            <a:pPr marL="228600" indent="-228600">
              <a:spcBef>
                <a:spcPct val="0"/>
              </a:spcBef>
            </a:pPr>
            <a:r>
              <a:rPr lang="en-US" sz="1100" smtClean="0">
                <a:latin typeface="Arial" pitchFamily="34" charset="0"/>
              </a:rPr>
              <a:t>Where household income exceeds </a:t>
            </a:r>
            <a:r>
              <a:rPr lang="en-US" sz="1100" smtClean="0"/>
              <a:t>£</a:t>
            </a:r>
            <a:r>
              <a:rPr lang="en-US" sz="1100" smtClean="0">
                <a:latin typeface="Arial" pitchFamily="34" charset="0"/>
              </a:rPr>
              <a:t>42,600, no grant is payable.</a:t>
            </a:r>
            <a:endParaRPr lang="en-GB" sz="1100" smtClean="0">
              <a:latin typeface="Arial" pitchFamily="34" charset="0"/>
            </a:endParaRP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If a student qualifies for the Maintenance Grant, their loan entitlement will be reduced by </a:t>
            </a:r>
            <a:r>
              <a:rPr lang="en-GB" sz="1100" smtClean="0"/>
              <a:t>£</a:t>
            </a:r>
            <a:r>
              <a:rPr lang="en-GB" sz="1100" smtClean="0">
                <a:latin typeface="Arial" pitchFamily="34" charset="0"/>
              </a:rPr>
              <a:t>0.50 for every </a:t>
            </a:r>
            <a:r>
              <a:rPr lang="en-GB" sz="1100" smtClean="0"/>
              <a:t>£</a:t>
            </a:r>
            <a:r>
              <a:rPr lang="en-GB" sz="1100" smtClean="0">
                <a:latin typeface="Arial" pitchFamily="34" charset="0"/>
              </a:rPr>
              <a:t>1 of Maintenance Grant to which they are entitled. </a:t>
            </a:r>
          </a:p>
          <a:p>
            <a:pPr marL="228600" indent="-228600">
              <a:lnSpc>
                <a:spcPct val="80000"/>
              </a:lnSpc>
              <a:spcBef>
                <a:spcPct val="0"/>
              </a:spcBef>
            </a:pPr>
            <a:endParaRPr lang="en-GB" sz="1100" smtClean="0">
              <a:latin typeface="Arial" pitchFamily="34" charset="0"/>
            </a:endParaRPr>
          </a:p>
          <a:p>
            <a:pPr marL="228600" indent="-228600">
              <a:lnSpc>
                <a:spcPct val="70000"/>
              </a:lnSpc>
              <a:spcBef>
                <a:spcPct val="0"/>
              </a:spcBef>
            </a:pPr>
            <a:endParaRPr lang="en-GB" sz="110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0C81CE-18D3-4955-B19A-187AF631713E}"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spcBef>
                <a:spcPct val="0"/>
              </a:spcBef>
            </a:pPr>
            <a:r>
              <a:rPr lang="en-GB" sz="1100" smtClean="0">
                <a:latin typeface="Arial" pitchFamily="34" charset="0"/>
              </a:rPr>
              <a:t>The Special Support Grant replaces the Maintenance Grant for people who, as a full-time student, can claim income-related benefits. Students cannot receive both a Maintenance Grant and a Special Support Grant.</a:t>
            </a:r>
          </a:p>
          <a:p>
            <a:pPr>
              <a:spcBef>
                <a:spcPct val="0"/>
              </a:spcBef>
            </a:pPr>
            <a:endParaRPr lang="en-GB" sz="1100" smtClean="0">
              <a:latin typeface="Arial" pitchFamily="34" charset="0"/>
            </a:endParaRPr>
          </a:p>
          <a:p>
            <a:pPr>
              <a:spcBef>
                <a:spcPct val="0"/>
              </a:spcBef>
            </a:pPr>
            <a:r>
              <a:rPr lang="en-GB" sz="1100" smtClean="0">
                <a:latin typeface="Arial" pitchFamily="34" charset="0"/>
              </a:rPr>
              <a:t> It is not repayable.</a:t>
            </a:r>
          </a:p>
          <a:p>
            <a:pPr>
              <a:spcBef>
                <a:spcPct val="0"/>
              </a:spcBef>
            </a:pPr>
            <a:endParaRPr lang="en-GB" sz="1100" smtClean="0">
              <a:latin typeface="Arial" pitchFamily="34" charset="0"/>
            </a:endParaRPr>
          </a:p>
          <a:p>
            <a:pPr>
              <a:spcBef>
                <a:spcPct val="0"/>
              </a:spcBef>
            </a:pPr>
            <a:r>
              <a:rPr lang="en-GB" sz="1100" smtClean="0">
                <a:latin typeface="Arial" pitchFamily="34" charset="0"/>
              </a:rPr>
              <a:t>The Special Support Grant is means-tested in the same way as the Maintenance Grant, so it is dependent on household income.  However, it does not reduce the amount of Maintenance Loan that the student is entitled to.  The student can receive full Maintenance Loan and receive the Special Support Grant on top.</a:t>
            </a:r>
          </a:p>
          <a:p>
            <a:pPr>
              <a:spcBef>
                <a:spcPct val="0"/>
              </a:spcBef>
            </a:pPr>
            <a:endParaRPr lang="en-GB" sz="1100" smtClean="0">
              <a:latin typeface="Arial" pitchFamily="34" charset="0"/>
            </a:endParaRPr>
          </a:p>
          <a:p>
            <a:pPr>
              <a:spcBef>
                <a:spcPct val="0"/>
              </a:spcBef>
            </a:pPr>
            <a:r>
              <a:rPr lang="en-US" sz="1100" smtClean="0">
                <a:latin typeface="Arial" pitchFamily="34" charset="0"/>
              </a:rPr>
              <a:t>A student could be eligible for a Special Support Grant if they:</a:t>
            </a:r>
          </a:p>
          <a:p>
            <a:pPr>
              <a:spcBef>
                <a:spcPct val="0"/>
              </a:spcBef>
            </a:pPr>
            <a:endParaRPr lang="en-GB" sz="1100" smtClean="0">
              <a:latin typeface="Arial" pitchFamily="34" charset="0"/>
            </a:endParaRPr>
          </a:p>
          <a:p>
            <a:pPr>
              <a:spcBef>
                <a:spcPct val="0"/>
              </a:spcBef>
              <a:buFontTx/>
              <a:buChar char="•"/>
            </a:pPr>
            <a:r>
              <a:rPr lang="en-US" sz="1100" smtClean="0">
                <a:latin typeface="Arial" pitchFamily="34" charset="0"/>
              </a:rPr>
              <a:t>are a lone (single) parent;</a:t>
            </a:r>
          </a:p>
          <a:p>
            <a:pPr>
              <a:spcBef>
                <a:spcPct val="0"/>
              </a:spcBef>
              <a:buFontTx/>
              <a:buChar char="•"/>
            </a:pPr>
            <a:r>
              <a:rPr lang="en-US" sz="1100" smtClean="0">
                <a:latin typeface="Arial" pitchFamily="34" charset="0"/>
              </a:rPr>
              <a:t>have a partner who is also a student and one or both of you are responsible for a child or young person under 20 who is in full-time education below higher education level;</a:t>
            </a:r>
          </a:p>
          <a:p>
            <a:pPr>
              <a:spcBef>
                <a:spcPct val="0"/>
              </a:spcBef>
              <a:buFontTx/>
              <a:buChar char="•"/>
            </a:pPr>
            <a:r>
              <a:rPr lang="en-US" sz="1100" smtClean="0">
                <a:latin typeface="Arial" pitchFamily="34" charset="0"/>
              </a:rPr>
              <a:t>have certain disabilities.</a:t>
            </a:r>
            <a:endParaRPr lang="en-GB" sz="1100" smtClean="0">
              <a:latin typeface="Arial" pitchFamily="34" charset="0"/>
            </a:endParaRPr>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A12448F-8376-4642-AD65-FE242EB43DC7}"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228600" indent="-228600">
              <a:spcBef>
                <a:spcPct val="0"/>
              </a:spcBef>
            </a:pPr>
            <a:r>
              <a:rPr lang="en-GB" sz="1100" smtClean="0">
                <a:latin typeface="Arial" pitchFamily="34" charset="0"/>
              </a:rPr>
              <a:t>The Maintenance Loan is available to all eligible students to help with living costs such as accommodation, books, food, clothing and travel. </a:t>
            </a: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The amount students are eligible for depends on their individual situation. The amount available is affected by where students live when they are studying, the year of their course and their household income. </a:t>
            </a:r>
            <a:r>
              <a:rPr lang="en-GB" sz="1100" smtClean="0">
                <a:solidFill>
                  <a:srgbClr val="FF0000"/>
                </a:solidFill>
                <a:latin typeface="Arial" pitchFamily="34" charset="0"/>
              </a:rPr>
              <a:t>65% </a:t>
            </a:r>
            <a:r>
              <a:rPr lang="en-GB" sz="1100" smtClean="0">
                <a:latin typeface="Arial" pitchFamily="34" charset="0"/>
              </a:rPr>
              <a:t>of the Maintenance Loan is not dependent on household income and it is available to all eligible students</a:t>
            </a: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A reduced Maintenance Loan is available in the final year of study. </a:t>
            </a:r>
          </a:p>
          <a:p>
            <a:pPr marL="228600" indent="-228600">
              <a:spcBef>
                <a:spcPct val="0"/>
              </a:spcBef>
            </a:pPr>
            <a:endParaRPr lang="en-GB" sz="1100" smtClean="0">
              <a:latin typeface="Arial" pitchFamily="34" charset="0"/>
            </a:endParaRPr>
          </a:p>
          <a:p>
            <a:pPr marL="228600" indent="-228600">
              <a:spcBef>
                <a:spcPct val="0"/>
              </a:spcBef>
            </a:pPr>
            <a:r>
              <a:rPr lang="en-GB" sz="1100" smtClean="0">
                <a:latin typeface="Arial" pitchFamily="34" charset="0"/>
              </a:rPr>
              <a:t>Students don</a:t>
            </a:r>
            <a:r>
              <a:rPr lang="en-GB" sz="1100" smtClean="0"/>
              <a:t>’</a:t>
            </a:r>
            <a:r>
              <a:rPr lang="en-GB" sz="1100" smtClean="0">
                <a:latin typeface="Arial" pitchFamily="34" charset="0"/>
              </a:rPr>
              <a:t>t have to take a Maintenance Loan or they may choose to take only a part of their entitlement and they can specify a particular amount on the Loan Request Form. If they later decide that they need more of their entitlement, they can complete a further Loan Request Form to ask for more.</a:t>
            </a:r>
          </a:p>
          <a:p>
            <a:pPr marL="228600" indent="-228600">
              <a:lnSpc>
                <a:spcPct val="70000"/>
              </a:lnSpc>
              <a:spcBef>
                <a:spcPct val="0"/>
              </a:spcBef>
            </a:pPr>
            <a:endParaRPr lang="en-GB" sz="1100" smtClean="0">
              <a:latin typeface="Arial" pitchFamily="34" charset="0"/>
            </a:endParaRPr>
          </a:p>
          <a:p>
            <a:pPr marL="228600" indent="-228600">
              <a:lnSpc>
                <a:spcPct val="70000"/>
              </a:lnSpc>
              <a:spcBef>
                <a:spcPct val="0"/>
              </a:spcBef>
            </a:pPr>
            <a:endParaRPr lang="en-GB" sz="1100" smtClean="0"/>
          </a:p>
          <a:p>
            <a:pPr marL="228600" indent="-228600">
              <a:lnSpc>
                <a:spcPct val="70000"/>
              </a:lnSpc>
              <a:spcBef>
                <a:spcPct val="0"/>
              </a:spcBef>
            </a:pPr>
            <a:endParaRPr lang="en-GB" sz="1100" smtClean="0"/>
          </a:p>
          <a:p>
            <a:pPr marL="228600" indent="-228600">
              <a:lnSpc>
                <a:spcPct val="70000"/>
              </a:lnSpc>
              <a:spcBef>
                <a:spcPct val="0"/>
              </a:spcBef>
            </a:pPr>
            <a:endParaRPr lang="en-GB" sz="110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4970C6-9454-47D7-BCF7-CD1F6E3B29F6}"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spcBef>
                <a:spcPct val="0"/>
              </a:spcBef>
            </a:pPr>
            <a:r>
              <a:rPr lang="en-GB" sz="1100" smtClean="0">
                <a:latin typeface="Arial" pitchFamily="34" charset="0"/>
              </a:rPr>
              <a:t>The non means-tested loan is 65% of the total and is available to all eligible students. </a:t>
            </a:r>
          </a:p>
          <a:p>
            <a:pPr>
              <a:spcBef>
                <a:spcPct val="0"/>
              </a:spcBef>
            </a:pPr>
            <a:endParaRPr lang="en-GB" sz="1100" smtClean="0">
              <a:latin typeface="Arial" pitchFamily="34" charset="0"/>
            </a:endParaRPr>
          </a:p>
          <a:p>
            <a:pPr>
              <a:spcBef>
                <a:spcPct val="0"/>
              </a:spcBef>
            </a:pPr>
            <a:r>
              <a:rPr lang="en-GB" sz="1100" smtClean="0">
                <a:latin typeface="Arial" pitchFamily="34" charset="0"/>
              </a:rPr>
              <a:t>The means-tested loan is 35% of the total and is dependent on household income - the amounts shown in this column are the maximums available and will decrease the higher the household income.</a:t>
            </a:r>
          </a:p>
          <a:p>
            <a:pPr>
              <a:spcBef>
                <a:spcPct val="0"/>
              </a:spcBef>
            </a:pPr>
            <a:endParaRPr lang="en-GB" sz="1100" smtClean="0">
              <a:latin typeface="Arial" pitchFamily="34" charset="0"/>
            </a:endParaRPr>
          </a:p>
          <a:p>
            <a:pPr>
              <a:spcBef>
                <a:spcPct val="0"/>
              </a:spcBef>
            </a:pPr>
            <a:r>
              <a:rPr lang="en-GB" sz="1100" smtClean="0">
                <a:latin typeface="Arial" pitchFamily="34" charset="0"/>
              </a:rPr>
              <a:t>The final column is the maximum loan available when combining the two elements.</a:t>
            </a:r>
          </a:p>
          <a:p>
            <a:pPr>
              <a:spcBef>
                <a:spcPct val="0"/>
              </a:spcBef>
            </a:pPr>
            <a:endParaRPr lang="en-GB" sz="1100" smtClean="0">
              <a:latin typeface="Arial" pitchFamily="34" charset="0"/>
            </a:endParaRPr>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2FEA26-4CAF-4E39-8B86-2D54428BAE5B}"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7450"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3325"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922338"/>
            <a:ext cx="1874837" cy="5530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7450" y="922338"/>
            <a:ext cx="5472113" cy="5530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158875" y="576263"/>
            <a:ext cx="3687763"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9038" y="576263"/>
            <a:ext cx="3687762"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785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78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158875" y="576263"/>
            <a:ext cx="3687763"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9038" y="576263"/>
            <a:ext cx="3687762"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785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78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158875" y="576263"/>
            <a:ext cx="3687763"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9038" y="576263"/>
            <a:ext cx="3687762"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785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78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158875" y="576263"/>
            <a:ext cx="3687763"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9038" y="576263"/>
            <a:ext cx="3687762"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785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78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158875" y="576263"/>
            <a:ext cx="3687763"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9038" y="576263"/>
            <a:ext cx="3687762" cy="587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785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78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7450"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3325"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push dir="u"/>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push dir="u"/>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922338"/>
            <a:ext cx="1874837" cy="5530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7450" y="922338"/>
            <a:ext cx="5472113" cy="5530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7450"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3325"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push dir="u"/>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922338"/>
            <a:ext cx="1874837" cy="5530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7450" y="922338"/>
            <a:ext cx="5472113" cy="5530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7450"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3325"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push dir="u"/>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922338"/>
            <a:ext cx="1874837" cy="5530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7450" y="922338"/>
            <a:ext cx="5472113" cy="5530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push dir="u"/>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7450"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3325" y="1700213"/>
            <a:ext cx="36734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push dir="u"/>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push dir="u"/>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922338"/>
            <a:ext cx="1874837" cy="5530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7450" y="922338"/>
            <a:ext cx="5472113" cy="5530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pn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student-finance-england_logo"/>
          <p:cNvPicPr>
            <a:picLocks noChangeAspect="1" noChangeArrowheads="1"/>
          </p:cNvPicPr>
          <p:nvPr userDrawn="1"/>
        </p:nvPicPr>
        <p:blipFill>
          <a:blip r:embed="rId13" cstate="print"/>
          <a:srcRect/>
          <a:stretch>
            <a:fillRect/>
          </a:stretch>
        </p:blipFill>
        <p:spPr bwMode="auto">
          <a:xfrm>
            <a:off x="6011863" y="333375"/>
            <a:ext cx="2830512" cy="328613"/>
          </a:xfrm>
          <a:prstGeom prst="rect">
            <a:avLst/>
          </a:prstGeom>
          <a:noFill/>
          <a:ln w="9525">
            <a:noFill/>
            <a:miter lim="800000"/>
            <a:headEnd/>
            <a:tailEnd/>
          </a:ln>
        </p:spPr>
      </p:pic>
      <p:sp>
        <p:nvSpPr>
          <p:cNvPr id="3080" name="Line 8"/>
          <p:cNvSpPr>
            <a:spLocks noChangeShapeType="1"/>
          </p:cNvSpPr>
          <p:nvPr userDrawn="1"/>
        </p:nvSpPr>
        <p:spPr bwMode="auto">
          <a:xfrm flipV="1">
            <a:off x="5003800" y="0"/>
            <a:ext cx="0" cy="5084763"/>
          </a:xfrm>
          <a:prstGeom prst="line">
            <a:avLst/>
          </a:prstGeom>
          <a:noFill/>
          <a:ln w="101600">
            <a:solidFill>
              <a:srgbClr val="007DB5"/>
            </a:solidFill>
            <a:round/>
            <a:headEnd/>
            <a:tailEnd/>
          </a:ln>
          <a:effectLst/>
        </p:spPr>
        <p:txBody>
          <a:bodyPr/>
          <a:lstStyle/>
          <a:p>
            <a:pPr>
              <a:defRPr/>
            </a:pPr>
            <a:endParaRPr lang="en-US"/>
          </a:p>
        </p:txBody>
      </p:sp>
      <p:sp>
        <p:nvSpPr>
          <p:cNvPr id="3081" name="Line 9"/>
          <p:cNvSpPr>
            <a:spLocks noChangeShapeType="1"/>
          </p:cNvSpPr>
          <p:nvPr userDrawn="1"/>
        </p:nvSpPr>
        <p:spPr bwMode="auto">
          <a:xfrm>
            <a:off x="1692275" y="3222625"/>
            <a:ext cx="7451725" cy="0"/>
          </a:xfrm>
          <a:prstGeom prst="line">
            <a:avLst/>
          </a:prstGeom>
          <a:noFill/>
          <a:ln w="101600">
            <a:solidFill>
              <a:srgbClr val="007DB5"/>
            </a:solidFill>
            <a:round/>
            <a:headEnd/>
            <a:tailEnd/>
          </a:ln>
          <a:effectLst/>
        </p:spPr>
        <p:txBody>
          <a:bodyPr/>
          <a:lstStyle/>
          <a:p>
            <a:pPr>
              <a:defRPr/>
            </a:pPr>
            <a:endParaRPr lang="en-US"/>
          </a:p>
        </p:txBody>
      </p:sp>
      <p:grpSp>
        <p:nvGrpSpPr>
          <p:cNvPr id="1029" name="Group 10"/>
          <p:cNvGrpSpPr>
            <a:grpSpLocks/>
          </p:cNvGrpSpPr>
          <p:nvPr userDrawn="1"/>
        </p:nvGrpSpPr>
        <p:grpSpPr bwMode="auto">
          <a:xfrm>
            <a:off x="4970463" y="5032375"/>
            <a:ext cx="4173537" cy="1060450"/>
            <a:chOff x="3131" y="3170"/>
            <a:chExt cx="2629" cy="668"/>
          </a:xfrm>
        </p:grpSpPr>
        <p:sp>
          <p:nvSpPr>
            <p:cNvPr id="3083" name="Freeform 11"/>
            <p:cNvSpPr>
              <a:spLocks/>
            </p:cNvSpPr>
            <p:nvPr userDrawn="1"/>
          </p:nvSpPr>
          <p:spPr bwMode="auto">
            <a:xfrm>
              <a:off x="3131" y="3170"/>
              <a:ext cx="562" cy="668"/>
            </a:xfrm>
            <a:custGeom>
              <a:avLst/>
              <a:gdLst/>
              <a:ahLst/>
              <a:cxnLst>
                <a:cxn ang="0">
                  <a:pos x="34" y="0"/>
                </a:cxn>
                <a:cxn ang="0">
                  <a:pos x="88" y="564"/>
                </a:cxn>
                <a:cxn ang="0">
                  <a:pos x="562" y="624"/>
                </a:cxn>
              </a:cxnLst>
              <a:rect l="0" t="0" r="r" b="b"/>
              <a:pathLst>
                <a:path w="562" h="668">
                  <a:moveTo>
                    <a:pt x="34" y="0"/>
                  </a:moveTo>
                  <a:cubicBezTo>
                    <a:pt x="43" y="94"/>
                    <a:pt x="0" y="460"/>
                    <a:pt x="88" y="564"/>
                  </a:cubicBezTo>
                  <a:cubicBezTo>
                    <a:pt x="176" y="668"/>
                    <a:pt x="463" y="612"/>
                    <a:pt x="562" y="624"/>
                  </a:cubicBezTo>
                </a:path>
              </a:pathLst>
            </a:custGeom>
            <a:noFill/>
            <a:ln w="101600">
              <a:solidFill>
                <a:srgbClr val="007DB5"/>
              </a:solidFill>
              <a:round/>
              <a:headEnd/>
              <a:tailEnd/>
            </a:ln>
            <a:effectLst/>
          </p:spPr>
          <p:txBody>
            <a:bodyPr/>
            <a:lstStyle/>
            <a:p>
              <a:pPr>
                <a:defRPr/>
              </a:pPr>
              <a:endParaRPr lang="en-US"/>
            </a:p>
          </p:txBody>
        </p:sp>
        <p:sp>
          <p:nvSpPr>
            <p:cNvPr id="3084" name="Line 12"/>
            <p:cNvSpPr>
              <a:spLocks noChangeShapeType="1"/>
            </p:cNvSpPr>
            <p:nvPr userDrawn="1"/>
          </p:nvSpPr>
          <p:spPr bwMode="auto">
            <a:xfrm flipH="1">
              <a:off x="3584" y="3793"/>
              <a:ext cx="2176" cy="0"/>
            </a:xfrm>
            <a:prstGeom prst="line">
              <a:avLst/>
            </a:prstGeom>
            <a:noFill/>
            <a:ln w="101600">
              <a:solidFill>
                <a:srgbClr val="007DB5"/>
              </a:solidFill>
              <a:round/>
              <a:headEnd/>
              <a:tailEnd/>
            </a:ln>
            <a:effectLst/>
          </p:spPr>
          <p:txBody>
            <a:bodyPr/>
            <a:lstStyle/>
            <a:p>
              <a:pPr>
                <a:defRPr/>
              </a:pPr>
              <a:endParaRPr lang="en-US"/>
            </a:p>
          </p:txBody>
        </p:sp>
      </p:grpSp>
      <p:sp>
        <p:nvSpPr>
          <p:cNvPr id="3085" name="Oval 13"/>
          <p:cNvSpPr>
            <a:spLocks noChangeArrowheads="1"/>
          </p:cNvSpPr>
          <p:nvPr userDrawn="1"/>
        </p:nvSpPr>
        <p:spPr bwMode="auto">
          <a:xfrm>
            <a:off x="3132138" y="1339850"/>
            <a:ext cx="3744912" cy="3744913"/>
          </a:xfrm>
          <a:prstGeom prst="ellipse">
            <a:avLst/>
          </a:prstGeom>
          <a:solidFill>
            <a:schemeClr val="bg1"/>
          </a:solidFill>
          <a:ln w="101600">
            <a:solidFill>
              <a:schemeClr val="bg2"/>
            </a:solidFill>
            <a:round/>
            <a:headEnd/>
            <a:tailEnd/>
          </a:ln>
          <a:effectLst/>
        </p:spPr>
        <p:txBody>
          <a:bodyPr wrap="none" anchor="ctr"/>
          <a:lstStyle/>
          <a:p>
            <a:pPr algn="ctr">
              <a:defRPr/>
            </a:pPr>
            <a:endParaRPr lang="en-US" sz="4000">
              <a:latin typeface="HelveticaNeueLT Std" pitchFamily="34" charset="0"/>
            </a:endParaRPr>
          </a:p>
        </p:txBody>
      </p:sp>
      <p:grpSp>
        <p:nvGrpSpPr>
          <p:cNvPr id="1031" name="Group 28"/>
          <p:cNvGrpSpPr>
            <a:grpSpLocks/>
          </p:cNvGrpSpPr>
          <p:nvPr userDrawn="1"/>
        </p:nvGrpSpPr>
        <p:grpSpPr bwMode="auto">
          <a:xfrm>
            <a:off x="4105275" y="5475288"/>
            <a:ext cx="935038" cy="690562"/>
            <a:chOff x="2586" y="3449"/>
            <a:chExt cx="589" cy="435"/>
          </a:xfrm>
        </p:grpSpPr>
        <p:sp>
          <p:nvSpPr>
            <p:cNvPr id="3087" name="Oval 15"/>
            <p:cNvSpPr>
              <a:spLocks noChangeArrowheads="1"/>
            </p:cNvSpPr>
            <p:nvPr userDrawn="1"/>
          </p:nvSpPr>
          <p:spPr bwMode="auto">
            <a:xfrm>
              <a:off x="2586" y="3449"/>
              <a:ext cx="435" cy="435"/>
            </a:xfrm>
            <a:prstGeom prst="ellipse">
              <a:avLst/>
            </a:prstGeom>
            <a:solidFill>
              <a:schemeClr val="bg1"/>
            </a:solidFill>
            <a:ln w="101600">
              <a:solidFill>
                <a:srgbClr val="007DB5"/>
              </a:solidFill>
              <a:round/>
              <a:headEnd/>
              <a:tailEnd/>
            </a:ln>
            <a:effectLst/>
          </p:spPr>
          <p:txBody>
            <a:bodyPr wrap="none" anchor="ctr"/>
            <a:lstStyle/>
            <a:p>
              <a:pPr>
                <a:defRPr/>
              </a:pPr>
              <a:endParaRPr lang="en-US"/>
            </a:p>
          </p:txBody>
        </p:sp>
        <p:sp>
          <p:nvSpPr>
            <p:cNvPr id="3088" name="Line 16"/>
            <p:cNvSpPr>
              <a:spLocks noChangeShapeType="1"/>
            </p:cNvSpPr>
            <p:nvPr userDrawn="1"/>
          </p:nvSpPr>
          <p:spPr bwMode="auto">
            <a:xfrm flipV="1">
              <a:off x="3021" y="3657"/>
              <a:ext cx="154" cy="10"/>
            </a:xfrm>
            <a:prstGeom prst="line">
              <a:avLst/>
            </a:prstGeom>
            <a:noFill/>
            <a:ln w="101600">
              <a:solidFill>
                <a:srgbClr val="007DB5"/>
              </a:solidFill>
              <a:round/>
              <a:headEnd/>
              <a:tailEnd/>
            </a:ln>
            <a:effectLst/>
          </p:spPr>
          <p:txBody>
            <a:bodyPr/>
            <a:lstStyle/>
            <a:p>
              <a:pPr>
                <a:defRPr/>
              </a:pPr>
              <a:endParaRPr lang="en-US"/>
            </a:p>
          </p:txBody>
        </p:sp>
        <p:pic>
          <p:nvPicPr>
            <p:cNvPr id="1043" name="Picture 17" descr="pink-pig2"/>
            <p:cNvPicPr>
              <a:picLocks noChangeAspect="1" noChangeArrowheads="1"/>
            </p:cNvPicPr>
            <p:nvPr userDrawn="1"/>
          </p:nvPicPr>
          <p:blipFill>
            <a:blip r:embed="rId14" cstate="print"/>
            <a:srcRect/>
            <a:stretch>
              <a:fillRect/>
            </a:stretch>
          </p:blipFill>
          <p:spPr bwMode="auto">
            <a:xfrm>
              <a:off x="2676" y="3549"/>
              <a:ext cx="234" cy="244"/>
            </a:xfrm>
            <a:prstGeom prst="rect">
              <a:avLst/>
            </a:prstGeom>
            <a:noFill/>
            <a:ln w="9525">
              <a:noFill/>
              <a:miter lim="800000"/>
              <a:headEnd/>
              <a:tailEnd/>
            </a:ln>
          </p:spPr>
        </p:pic>
      </p:grpSp>
      <p:sp>
        <p:nvSpPr>
          <p:cNvPr id="3090" name="Freeform 18"/>
          <p:cNvSpPr>
            <a:spLocks/>
          </p:cNvSpPr>
          <p:nvPr userDrawn="1"/>
        </p:nvSpPr>
        <p:spPr bwMode="auto">
          <a:xfrm>
            <a:off x="1004888" y="620713"/>
            <a:ext cx="842962" cy="2749550"/>
          </a:xfrm>
          <a:custGeom>
            <a:avLst/>
            <a:gdLst/>
            <a:ahLst/>
            <a:cxnLst>
              <a:cxn ang="0">
                <a:pos x="45" y="0"/>
              </a:cxn>
              <a:cxn ang="0">
                <a:pos x="81" y="1458"/>
              </a:cxn>
              <a:cxn ang="0">
                <a:pos x="531" y="1644"/>
              </a:cxn>
            </a:cxnLst>
            <a:rect l="0" t="0" r="r" b="b"/>
            <a:pathLst>
              <a:path w="531" h="1732">
                <a:moveTo>
                  <a:pt x="45" y="0"/>
                </a:moveTo>
                <a:cubicBezTo>
                  <a:pt x="51" y="243"/>
                  <a:pt x="0" y="1184"/>
                  <a:pt x="81" y="1458"/>
                </a:cubicBezTo>
                <a:cubicBezTo>
                  <a:pt x="162" y="1732"/>
                  <a:pt x="437" y="1605"/>
                  <a:pt x="531" y="1644"/>
                </a:cubicBezTo>
              </a:path>
            </a:pathLst>
          </a:custGeom>
          <a:noFill/>
          <a:ln w="101600">
            <a:solidFill>
              <a:srgbClr val="007DB5"/>
            </a:solidFill>
            <a:round/>
            <a:headEnd/>
            <a:tailEnd/>
          </a:ln>
          <a:effectLst/>
        </p:spPr>
        <p:txBody>
          <a:bodyPr/>
          <a:lstStyle/>
          <a:p>
            <a:pPr>
              <a:defRPr/>
            </a:pPr>
            <a:endParaRPr lang="en-US"/>
          </a:p>
        </p:txBody>
      </p:sp>
      <p:pic>
        <p:nvPicPr>
          <p:cNvPr id="1033" name="Picture 19" descr="matters-badge"/>
          <p:cNvPicPr>
            <a:picLocks noChangeAspect="1" noChangeArrowheads="1"/>
          </p:cNvPicPr>
          <p:nvPr userDrawn="1"/>
        </p:nvPicPr>
        <p:blipFill>
          <a:blip r:embed="rId15" cstate="print"/>
          <a:srcRect/>
          <a:stretch>
            <a:fillRect/>
          </a:stretch>
        </p:blipFill>
        <p:spPr bwMode="auto">
          <a:xfrm rot="-489107">
            <a:off x="177800" y="158750"/>
            <a:ext cx="1873250" cy="1182688"/>
          </a:xfrm>
          <a:prstGeom prst="rect">
            <a:avLst/>
          </a:prstGeom>
          <a:noFill/>
          <a:ln w="9525">
            <a:noFill/>
            <a:miter lim="800000"/>
            <a:headEnd/>
            <a:tailEnd/>
          </a:ln>
        </p:spPr>
      </p:pic>
      <p:grpSp>
        <p:nvGrpSpPr>
          <p:cNvPr id="1034" name="Group 20"/>
          <p:cNvGrpSpPr>
            <a:grpSpLocks/>
          </p:cNvGrpSpPr>
          <p:nvPr userDrawn="1"/>
        </p:nvGrpSpPr>
        <p:grpSpPr bwMode="auto">
          <a:xfrm>
            <a:off x="1611313" y="3222625"/>
            <a:ext cx="1016000" cy="1427163"/>
            <a:chOff x="1015" y="2341"/>
            <a:chExt cx="640" cy="899"/>
          </a:xfrm>
        </p:grpSpPr>
        <p:grpSp>
          <p:nvGrpSpPr>
            <p:cNvPr id="1037" name="Group 21"/>
            <p:cNvGrpSpPr>
              <a:grpSpLocks/>
            </p:cNvGrpSpPr>
            <p:nvPr userDrawn="1"/>
          </p:nvGrpSpPr>
          <p:grpSpPr bwMode="auto">
            <a:xfrm>
              <a:off x="1015" y="2341"/>
              <a:ext cx="640" cy="862"/>
              <a:chOff x="1015" y="2341"/>
              <a:chExt cx="640" cy="862"/>
            </a:xfrm>
          </p:grpSpPr>
          <p:sp>
            <p:nvSpPr>
              <p:cNvPr id="3094" name="Oval 22"/>
              <p:cNvSpPr>
                <a:spLocks noChangeArrowheads="1"/>
              </p:cNvSpPr>
              <p:nvPr userDrawn="1"/>
            </p:nvSpPr>
            <p:spPr bwMode="auto">
              <a:xfrm rot="16200000">
                <a:off x="1015" y="2563"/>
                <a:ext cx="640" cy="640"/>
              </a:xfrm>
              <a:prstGeom prst="ellipse">
                <a:avLst/>
              </a:prstGeom>
              <a:solidFill>
                <a:schemeClr val="bg1"/>
              </a:solidFill>
              <a:ln w="101600">
                <a:solidFill>
                  <a:srgbClr val="007DB5"/>
                </a:solidFill>
                <a:round/>
                <a:headEnd/>
                <a:tailEnd/>
              </a:ln>
              <a:effectLst/>
            </p:spPr>
            <p:txBody>
              <a:bodyPr wrap="none" anchor="ctr"/>
              <a:lstStyle/>
              <a:p>
                <a:pPr>
                  <a:defRPr/>
                </a:pPr>
                <a:endParaRPr lang="en-US"/>
              </a:p>
            </p:txBody>
          </p:sp>
          <p:sp>
            <p:nvSpPr>
              <p:cNvPr id="3095" name="Line 23"/>
              <p:cNvSpPr>
                <a:spLocks noChangeShapeType="1"/>
              </p:cNvSpPr>
              <p:nvPr userDrawn="1"/>
            </p:nvSpPr>
            <p:spPr bwMode="auto">
              <a:xfrm rot="16420529" flipV="1">
                <a:off x="1219" y="2450"/>
                <a:ext cx="227" cy="9"/>
              </a:xfrm>
              <a:prstGeom prst="line">
                <a:avLst/>
              </a:prstGeom>
              <a:noFill/>
              <a:ln w="101600">
                <a:solidFill>
                  <a:srgbClr val="007DB5"/>
                </a:solidFill>
                <a:round/>
                <a:headEnd/>
                <a:tailEnd/>
              </a:ln>
              <a:effectLst/>
            </p:spPr>
            <p:txBody>
              <a:bodyPr/>
              <a:lstStyle/>
              <a:p>
                <a:pPr>
                  <a:defRPr/>
                </a:pPr>
                <a:endParaRPr lang="en-US"/>
              </a:p>
            </p:txBody>
          </p:sp>
        </p:grpSp>
        <p:sp>
          <p:nvSpPr>
            <p:cNvPr id="3096" name="Text Box 24"/>
            <p:cNvSpPr txBox="1">
              <a:spLocks noChangeArrowheads="1"/>
            </p:cNvSpPr>
            <p:nvPr userDrawn="1"/>
          </p:nvSpPr>
          <p:spPr bwMode="auto">
            <a:xfrm>
              <a:off x="1112" y="2568"/>
              <a:ext cx="317" cy="672"/>
            </a:xfrm>
            <a:prstGeom prst="rect">
              <a:avLst/>
            </a:prstGeom>
            <a:noFill/>
            <a:ln w="9525">
              <a:noFill/>
              <a:miter lim="800000"/>
              <a:headEnd/>
              <a:tailEnd/>
            </a:ln>
            <a:effectLst/>
          </p:spPr>
          <p:txBody>
            <a:bodyPr>
              <a:spAutoFit/>
            </a:bodyPr>
            <a:lstStyle/>
            <a:p>
              <a:pPr>
                <a:spcBef>
                  <a:spcPct val="50000"/>
                </a:spcBef>
                <a:defRPr/>
              </a:pPr>
              <a:r>
                <a:rPr lang="en-GB" sz="6400">
                  <a:solidFill>
                    <a:srgbClr val="007DB5"/>
                  </a:solidFill>
                  <a:latin typeface="Arial Black" pitchFamily="34" charset="0"/>
                </a:rPr>
                <a:t>£</a:t>
              </a:r>
            </a:p>
          </p:txBody>
        </p:sp>
      </p:grpSp>
      <p:sp>
        <p:nvSpPr>
          <p:cNvPr id="3097" name="AutoShape 25"/>
          <p:cNvSpPr>
            <a:spLocks noChangeArrowheads="1"/>
          </p:cNvSpPr>
          <p:nvPr userDrawn="1"/>
        </p:nvSpPr>
        <p:spPr bwMode="auto">
          <a:xfrm>
            <a:off x="-180975" y="5445125"/>
            <a:ext cx="474663" cy="936625"/>
          </a:xfrm>
          <a:prstGeom prst="roundRect">
            <a:avLst>
              <a:gd name="adj" fmla="val 16667"/>
            </a:avLst>
          </a:prstGeom>
          <a:solidFill>
            <a:srgbClr val="007DB5"/>
          </a:solidFill>
          <a:ln w="9525">
            <a:noFill/>
            <a:round/>
            <a:headEnd/>
            <a:tailEnd/>
          </a:ln>
          <a:effectLst/>
        </p:spPr>
        <p:txBody>
          <a:bodyPr wrap="none" anchor="ctr"/>
          <a:lstStyle/>
          <a:p>
            <a:pPr>
              <a:defRPr/>
            </a:pPr>
            <a:endParaRPr lang="en-US"/>
          </a:p>
        </p:txBody>
      </p:sp>
      <p:sp>
        <p:nvSpPr>
          <p:cNvPr id="3098" name="Text Box 26"/>
          <p:cNvSpPr txBox="1">
            <a:spLocks noChangeArrowheads="1"/>
          </p:cNvSpPr>
          <p:nvPr userDrawn="1"/>
        </p:nvSpPr>
        <p:spPr bwMode="auto">
          <a:xfrm rot="16200000">
            <a:off x="-327025" y="57292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title"/>
          </p:nvPr>
        </p:nvSpPr>
        <p:spPr bwMode="auto">
          <a:xfrm>
            <a:off x="1187450" y="922338"/>
            <a:ext cx="7499350" cy="490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Header in here</a:t>
            </a:r>
          </a:p>
        </p:txBody>
      </p:sp>
      <p:sp>
        <p:nvSpPr>
          <p:cNvPr id="10243" name="Rectangle 8"/>
          <p:cNvSpPr>
            <a:spLocks noGrp="1" noChangeArrowheads="1"/>
          </p:cNvSpPr>
          <p:nvPr>
            <p:ph type="body" idx="1"/>
          </p:nvPr>
        </p:nvSpPr>
        <p:spPr bwMode="auto">
          <a:xfrm>
            <a:off x="1187450" y="1700213"/>
            <a:ext cx="7499350"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Body text</a:t>
            </a:r>
          </a:p>
        </p:txBody>
      </p:sp>
      <p:pic>
        <p:nvPicPr>
          <p:cNvPr id="10244" name="Picture 9" descr="student-finance-england_logo"/>
          <p:cNvPicPr>
            <a:picLocks noChangeAspect="1" noChangeArrowheads="1"/>
          </p:cNvPicPr>
          <p:nvPr userDrawn="1"/>
        </p:nvPicPr>
        <p:blipFill>
          <a:blip r:embed="rId13" cstate="print"/>
          <a:srcRect/>
          <a:stretch>
            <a:fillRect/>
          </a:stretch>
        </p:blipFill>
        <p:spPr bwMode="auto">
          <a:xfrm>
            <a:off x="6134100" y="188913"/>
            <a:ext cx="2830513" cy="328612"/>
          </a:xfrm>
          <a:prstGeom prst="rect">
            <a:avLst/>
          </a:prstGeom>
          <a:noFill/>
          <a:ln w="9525">
            <a:noFill/>
            <a:miter lim="800000"/>
            <a:headEnd/>
            <a:tailEnd/>
          </a:ln>
        </p:spPr>
      </p:pic>
      <p:sp>
        <p:nvSpPr>
          <p:cNvPr id="11274" name="Line 10"/>
          <p:cNvSpPr>
            <a:spLocks noChangeShapeType="1"/>
          </p:cNvSpPr>
          <p:nvPr userDrawn="1"/>
        </p:nvSpPr>
        <p:spPr bwMode="auto">
          <a:xfrm flipV="1">
            <a:off x="468313" y="0"/>
            <a:ext cx="0" cy="6858000"/>
          </a:xfrm>
          <a:prstGeom prst="line">
            <a:avLst/>
          </a:prstGeom>
          <a:noFill/>
          <a:ln w="101600">
            <a:solidFill>
              <a:srgbClr val="001F51"/>
            </a:solidFill>
            <a:round/>
            <a:headEnd/>
            <a:tailEnd/>
          </a:ln>
          <a:effectLst/>
        </p:spPr>
        <p:txBody>
          <a:bodyPr/>
          <a:lstStyle/>
          <a:p>
            <a:pPr>
              <a:defRPr/>
            </a:pPr>
            <a:endParaRPr lang="en-US"/>
          </a:p>
        </p:txBody>
      </p:sp>
      <p:sp>
        <p:nvSpPr>
          <p:cNvPr id="11275" name="Text Box 11"/>
          <p:cNvSpPr txBox="1">
            <a:spLocks noChangeArrowheads="1"/>
          </p:cNvSpPr>
          <p:nvPr userDrawn="1"/>
        </p:nvSpPr>
        <p:spPr bwMode="auto">
          <a:xfrm rot="16200000">
            <a:off x="-346075" y="574833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
        <p:nvSpPr>
          <p:cNvPr id="11277" name="Oval 13"/>
          <p:cNvSpPr>
            <a:spLocks noChangeArrowheads="1"/>
          </p:cNvSpPr>
          <p:nvPr userDrawn="1"/>
        </p:nvSpPr>
        <p:spPr bwMode="auto">
          <a:xfrm>
            <a:off x="227013" y="954088"/>
            <a:ext cx="458787" cy="458787"/>
          </a:xfrm>
          <a:prstGeom prst="ellipse">
            <a:avLst/>
          </a:prstGeom>
          <a:solidFill>
            <a:schemeClr val="bg1"/>
          </a:solidFill>
          <a:ln w="101600">
            <a:solidFill>
              <a:srgbClr val="001F51"/>
            </a:solidFill>
            <a:round/>
            <a:headEnd/>
            <a:tailEnd/>
          </a:ln>
          <a:effectLst/>
        </p:spPr>
        <p:txBody>
          <a:bodyPr wrap="none" anchor="ctr"/>
          <a:lstStyle/>
          <a:p>
            <a:pPr>
              <a:defRPr/>
            </a:pPr>
            <a:endParaRPr lang="en-US"/>
          </a:p>
        </p:txBody>
      </p:sp>
      <p:sp>
        <p:nvSpPr>
          <p:cNvPr id="11278" name="Line 14"/>
          <p:cNvSpPr>
            <a:spLocks noChangeShapeType="1"/>
          </p:cNvSpPr>
          <p:nvPr userDrawn="1"/>
        </p:nvSpPr>
        <p:spPr bwMode="auto">
          <a:xfrm flipH="1">
            <a:off x="711200" y="1171575"/>
            <a:ext cx="317500" cy="0"/>
          </a:xfrm>
          <a:prstGeom prst="line">
            <a:avLst/>
          </a:prstGeom>
          <a:noFill/>
          <a:ln w="101600">
            <a:solidFill>
              <a:srgbClr val="001F51"/>
            </a:solidFill>
            <a:round/>
            <a:headEnd/>
            <a:tailEnd/>
          </a:ln>
          <a:effectLst/>
        </p:spPr>
        <p:txBody>
          <a:bodyPr/>
          <a:lstStyle/>
          <a:p>
            <a:pPr>
              <a:defRPr/>
            </a:pPr>
            <a:endParaRPr lang="en-US"/>
          </a:p>
        </p:txBody>
      </p:sp>
      <p:sp>
        <p:nvSpPr>
          <p:cNvPr id="11282" name="AutoShape 18"/>
          <p:cNvSpPr>
            <a:spLocks noChangeArrowheads="1"/>
          </p:cNvSpPr>
          <p:nvPr userDrawn="1"/>
        </p:nvSpPr>
        <p:spPr bwMode="auto">
          <a:xfrm>
            <a:off x="-174625" y="5394325"/>
            <a:ext cx="474663" cy="936625"/>
          </a:xfrm>
          <a:prstGeom prst="roundRect">
            <a:avLst>
              <a:gd name="adj" fmla="val 16667"/>
            </a:avLst>
          </a:prstGeom>
          <a:solidFill>
            <a:srgbClr val="001F51"/>
          </a:solidFill>
          <a:ln w="9525">
            <a:noFill/>
            <a:round/>
            <a:headEnd/>
            <a:tailEnd/>
          </a:ln>
          <a:effectLst/>
        </p:spPr>
        <p:txBody>
          <a:bodyPr wrap="none" anchor="ctr"/>
          <a:lstStyle/>
          <a:p>
            <a:pPr>
              <a:defRPr/>
            </a:pPr>
            <a:endParaRPr lang="en-US"/>
          </a:p>
        </p:txBody>
      </p:sp>
      <p:sp>
        <p:nvSpPr>
          <p:cNvPr id="11283" name="Text Box 19"/>
          <p:cNvSpPr txBox="1">
            <a:spLocks noChangeArrowheads="1"/>
          </p:cNvSpPr>
          <p:nvPr userDrawn="1"/>
        </p:nvSpPr>
        <p:spPr bwMode="auto">
          <a:xfrm rot="16200000">
            <a:off x="-320675" y="5678487"/>
            <a:ext cx="935038" cy="366713"/>
          </a:xfrm>
          <a:prstGeom prst="rect">
            <a:avLst/>
          </a:prstGeom>
          <a:noFill/>
          <a:ln w="9525">
            <a:noFill/>
            <a:miter lim="800000"/>
            <a:headEnd/>
            <a:tailEnd/>
          </a:ln>
          <a:effectLst/>
        </p:spPr>
        <p:txBody>
          <a:bodyPr>
            <a:spAutoFit/>
          </a:bodyPr>
          <a:lstStyle/>
          <a:p>
            <a:pPr>
              <a:spcBef>
                <a:spcPct val="50000"/>
              </a:spcBef>
            </a:pPr>
            <a:r>
              <a:rPr lang="en-GB">
                <a:solidFill>
                  <a:schemeClr val="bg1"/>
                </a:solidFill>
                <a:latin typeface="Helvetica LT Std Black" pitchFamily="34" charset="0"/>
              </a:rPr>
              <a:t>12/13</a:t>
            </a:r>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ransition>
    <p:push dir="u"/>
  </p:transition>
  <p:txStyles>
    <p:titleStyle>
      <a:lvl1pPr algn="l" rtl="0" eaLnBrk="0" fontAlgn="base" hangingPunct="0">
        <a:spcBef>
          <a:spcPct val="0"/>
        </a:spcBef>
        <a:spcAft>
          <a:spcPct val="0"/>
        </a:spcAft>
        <a:defRPr sz="3200" b="1">
          <a:solidFill>
            <a:srgbClr val="001F51"/>
          </a:solidFill>
          <a:latin typeface="+mj-lt"/>
          <a:ea typeface="+mj-ea"/>
          <a:cs typeface="+mj-cs"/>
        </a:defRPr>
      </a:lvl1pPr>
      <a:lvl2pPr algn="l" rtl="0" eaLnBrk="0" fontAlgn="base" hangingPunct="0">
        <a:spcBef>
          <a:spcPct val="0"/>
        </a:spcBef>
        <a:spcAft>
          <a:spcPct val="0"/>
        </a:spcAft>
        <a:defRPr sz="3200" b="1">
          <a:solidFill>
            <a:srgbClr val="001F51"/>
          </a:solidFill>
          <a:latin typeface="HelveticaNeueLT Std" pitchFamily="34" charset="0"/>
        </a:defRPr>
      </a:lvl2pPr>
      <a:lvl3pPr algn="l" rtl="0" eaLnBrk="0" fontAlgn="base" hangingPunct="0">
        <a:spcBef>
          <a:spcPct val="0"/>
        </a:spcBef>
        <a:spcAft>
          <a:spcPct val="0"/>
        </a:spcAft>
        <a:defRPr sz="3200" b="1">
          <a:solidFill>
            <a:srgbClr val="001F51"/>
          </a:solidFill>
          <a:latin typeface="HelveticaNeueLT Std" pitchFamily="34" charset="0"/>
        </a:defRPr>
      </a:lvl3pPr>
      <a:lvl4pPr algn="l" rtl="0" eaLnBrk="0" fontAlgn="base" hangingPunct="0">
        <a:spcBef>
          <a:spcPct val="0"/>
        </a:spcBef>
        <a:spcAft>
          <a:spcPct val="0"/>
        </a:spcAft>
        <a:defRPr sz="3200" b="1">
          <a:solidFill>
            <a:srgbClr val="001F51"/>
          </a:solidFill>
          <a:latin typeface="HelveticaNeueLT Std" pitchFamily="34" charset="0"/>
        </a:defRPr>
      </a:lvl4pPr>
      <a:lvl5pPr algn="l" rtl="0" eaLnBrk="0" fontAlgn="base" hangingPunct="0">
        <a:spcBef>
          <a:spcPct val="0"/>
        </a:spcBef>
        <a:spcAft>
          <a:spcPct val="0"/>
        </a:spcAft>
        <a:defRPr sz="3200" b="1">
          <a:solidFill>
            <a:srgbClr val="001F51"/>
          </a:solidFill>
          <a:latin typeface="HelveticaNeueLT Std" pitchFamily="34" charset="0"/>
        </a:defRPr>
      </a:lvl5pPr>
      <a:lvl6pPr marL="457200" algn="l" rtl="0" fontAlgn="base">
        <a:spcBef>
          <a:spcPct val="0"/>
        </a:spcBef>
        <a:spcAft>
          <a:spcPct val="0"/>
        </a:spcAft>
        <a:defRPr sz="3200" b="1">
          <a:solidFill>
            <a:srgbClr val="001F51"/>
          </a:solidFill>
          <a:latin typeface="HelveticaNeueLT Std" pitchFamily="34" charset="0"/>
        </a:defRPr>
      </a:lvl6pPr>
      <a:lvl7pPr marL="914400" algn="l" rtl="0" fontAlgn="base">
        <a:spcBef>
          <a:spcPct val="0"/>
        </a:spcBef>
        <a:spcAft>
          <a:spcPct val="0"/>
        </a:spcAft>
        <a:defRPr sz="3200" b="1">
          <a:solidFill>
            <a:srgbClr val="001F51"/>
          </a:solidFill>
          <a:latin typeface="HelveticaNeueLT Std" pitchFamily="34" charset="0"/>
        </a:defRPr>
      </a:lvl7pPr>
      <a:lvl8pPr marL="1371600" algn="l" rtl="0" fontAlgn="base">
        <a:spcBef>
          <a:spcPct val="0"/>
        </a:spcBef>
        <a:spcAft>
          <a:spcPct val="0"/>
        </a:spcAft>
        <a:defRPr sz="3200" b="1">
          <a:solidFill>
            <a:srgbClr val="001F51"/>
          </a:solidFill>
          <a:latin typeface="HelveticaNeueLT Std" pitchFamily="34" charset="0"/>
        </a:defRPr>
      </a:lvl8pPr>
      <a:lvl9pPr marL="1828800" algn="l" rtl="0" fontAlgn="base">
        <a:spcBef>
          <a:spcPct val="0"/>
        </a:spcBef>
        <a:spcAft>
          <a:spcPct val="0"/>
        </a:spcAft>
        <a:defRPr sz="3200" b="1">
          <a:solidFill>
            <a:srgbClr val="001F51"/>
          </a:solidFill>
          <a:latin typeface="HelveticaNeueLT Std"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8"/>
          <p:cNvSpPr>
            <a:spLocks noGrp="1" noChangeArrowheads="1"/>
          </p:cNvSpPr>
          <p:nvPr>
            <p:ph type="body" idx="1"/>
          </p:nvPr>
        </p:nvSpPr>
        <p:spPr bwMode="auto">
          <a:xfrm>
            <a:off x="1158875" y="576263"/>
            <a:ext cx="7527925" cy="5876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Continuation text</a:t>
            </a:r>
          </a:p>
        </p:txBody>
      </p:sp>
      <p:sp>
        <p:nvSpPr>
          <p:cNvPr id="12298" name="Line 10"/>
          <p:cNvSpPr>
            <a:spLocks noChangeShapeType="1"/>
          </p:cNvSpPr>
          <p:nvPr userDrawn="1"/>
        </p:nvSpPr>
        <p:spPr bwMode="auto">
          <a:xfrm flipV="1">
            <a:off x="468313" y="0"/>
            <a:ext cx="0" cy="6858000"/>
          </a:xfrm>
          <a:prstGeom prst="line">
            <a:avLst/>
          </a:prstGeom>
          <a:noFill/>
          <a:ln w="101600">
            <a:solidFill>
              <a:srgbClr val="007DB5"/>
            </a:solidFill>
            <a:round/>
            <a:headEnd/>
            <a:tailEnd/>
          </a:ln>
          <a:effectLst/>
        </p:spPr>
        <p:txBody>
          <a:bodyPr/>
          <a:lstStyle/>
          <a:p>
            <a:pPr>
              <a:defRPr/>
            </a:pPr>
            <a:endParaRPr lang="en-US"/>
          </a:p>
        </p:txBody>
      </p:sp>
      <p:sp>
        <p:nvSpPr>
          <p:cNvPr id="12299" name="AutoShape 11"/>
          <p:cNvSpPr>
            <a:spLocks noChangeArrowheads="1"/>
          </p:cNvSpPr>
          <p:nvPr userDrawn="1"/>
        </p:nvSpPr>
        <p:spPr bwMode="auto">
          <a:xfrm>
            <a:off x="-180975" y="5454650"/>
            <a:ext cx="474663" cy="936625"/>
          </a:xfrm>
          <a:prstGeom prst="roundRect">
            <a:avLst>
              <a:gd name="adj" fmla="val 16667"/>
            </a:avLst>
          </a:prstGeom>
          <a:solidFill>
            <a:srgbClr val="007DB5"/>
          </a:solidFill>
          <a:ln w="9525">
            <a:noFill/>
            <a:round/>
            <a:headEnd/>
            <a:tailEnd/>
          </a:ln>
          <a:effectLst/>
        </p:spPr>
        <p:txBody>
          <a:bodyPr wrap="none" anchor="ctr"/>
          <a:lstStyle/>
          <a:p>
            <a:pPr>
              <a:defRPr/>
            </a:pPr>
            <a:endParaRPr lang="en-US"/>
          </a:p>
        </p:txBody>
      </p:sp>
      <p:sp>
        <p:nvSpPr>
          <p:cNvPr id="12300" name="Text Box 12"/>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j-lt"/>
        </a:defRPr>
      </a:lvl2pPr>
      <a:lvl3pPr marL="1143000" indent="-228600" algn="l" rtl="0" eaLnBrk="0" fontAlgn="base" hangingPunct="0">
        <a:spcBef>
          <a:spcPct val="20000"/>
        </a:spcBef>
        <a:spcAft>
          <a:spcPct val="0"/>
        </a:spcAft>
        <a:buChar char="•"/>
        <a:defRPr sz="2400">
          <a:solidFill>
            <a:schemeClr val="tx1"/>
          </a:solidFill>
          <a:latin typeface="+mj-lt"/>
        </a:defRPr>
      </a:lvl3pPr>
      <a:lvl4pPr marL="1600200" indent="-228600" algn="l" rtl="0" eaLnBrk="0" fontAlgn="base" hangingPunct="0">
        <a:spcBef>
          <a:spcPct val="20000"/>
        </a:spcBef>
        <a:spcAft>
          <a:spcPct val="0"/>
        </a:spcAft>
        <a:buChar char="–"/>
        <a:defRPr sz="2000">
          <a:solidFill>
            <a:schemeClr val="tx1"/>
          </a:solidFill>
          <a:latin typeface="+mj-lt"/>
        </a:defRPr>
      </a:lvl4pPr>
      <a:lvl5pPr marL="2057400" indent="-228600" algn="l" rtl="0" eaLnBrk="0" fontAlgn="base" hangingPunct="0">
        <a:spcBef>
          <a:spcPct val="20000"/>
        </a:spcBef>
        <a:spcAft>
          <a:spcPct val="0"/>
        </a:spcAft>
        <a:buChar char="»"/>
        <a:defRPr sz="2000">
          <a:solidFill>
            <a:schemeClr val="tx1"/>
          </a:solidFill>
          <a:latin typeface="+mj-lt"/>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7"/>
          <p:cNvSpPr>
            <a:spLocks noGrp="1" noChangeArrowheads="1"/>
          </p:cNvSpPr>
          <p:nvPr>
            <p:ph type="body" idx="1"/>
          </p:nvPr>
        </p:nvSpPr>
        <p:spPr bwMode="auto">
          <a:xfrm>
            <a:off x="1158875" y="576263"/>
            <a:ext cx="7527925" cy="5876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Continuation text</a:t>
            </a:r>
          </a:p>
        </p:txBody>
      </p:sp>
      <p:sp>
        <p:nvSpPr>
          <p:cNvPr id="13320" name="Line 8"/>
          <p:cNvSpPr>
            <a:spLocks noChangeShapeType="1"/>
          </p:cNvSpPr>
          <p:nvPr userDrawn="1"/>
        </p:nvSpPr>
        <p:spPr bwMode="auto">
          <a:xfrm flipV="1">
            <a:off x="468313" y="0"/>
            <a:ext cx="0" cy="6858000"/>
          </a:xfrm>
          <a:prstGeom prst="line">
            <a:avLst/>
          </a:prstGeom>
          <a:noFill/>
          <a:ln w="101600">
            <a:solidFill>
              <a:srgbClr val="DD4814"/>
            </a:solidFill>
            <a:round/>
            <a:headEnd/>
            <a:tailEnd/>
          </a:ln>
          <a:effectLst/>
        </p:spPr>
        <p:txBody>
          <a:bodyPr/>
          <a:lstStyle/>
          <a:p>
            <a:pPr>
              <a:defRPr/>
            </a:pPr>
            <a:endParaRPr lang="en-US"/>
          </a:p>
        </p:txBody>
      </p:sp>
      <p:sp>
        <p:nvSpPr>
          <p:cNvPr id="13321" name="AutoShape 9"/>
          <p:cNvSpPr>
            <a:spLocks noChangeArrowheads="1"/>
          </p:cNvSpPr>
          <p:nvPr userDrawn="1"/>
        </p:nvSpPr>
        <p:spPr bwMode="auto">
          <a:xfrm>
            <a:off x="-180975" y="5454650"/>
            <a:ext cx="474663" cy="936625"/>
          </a:xfrm>
          <a:prstGeom prst="roundRect">
            <a:avLst>
              <a:gd name="adj" fmla="val 16667"/>
            </a:avLst>
          </a:prstGeom>
          <a:solidFill>
            <a:srgbClr val="DD4814"/>
          </a:solidFill>
          <a:ln w="9525">
            <a:noFill/>
            <a:round/>
            <a:headEnd/>
            <a:tailEnd/>
          </a:ln>
          <a:effectLst/>
        </p:spPr>
        <p:txBody>
          <a:bodyPr wrap="none" anchor="ctr"/>
          <a:lstStyle/>
          <a:p>
            <a:pPr>
              <a:defRPr/>
            </a:pPr>
            <a:endParaRPr lang="en-US"/>
          </a:p>
        </p:txBody>
      </p:sp>
      <p:sp>
        <p:nvSpPr>
          <p:cNvPr id="13322" name="Text Box 10"/>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j-lt"/>
        </a:defRPr>
      </a:lvl2pPr>
      <a:lvl3pPr marL="1143000" indent="-228600" algn="l" rtl="0" eaLnBrk="0" fontAlgn="base" hangingPunct="0">
        <a:spcBef>
          <a:spcPct val="20000"/>
        </a:spcBef>
        <a:spcAft>
          <a:spcPct val="0"/>
        </a:spcAft>
        <a:buChar char="•"/>
        <a:defRPr sz="2400">
          <a:solidFill>
            <a:schemeClr val="tx1"/>
          </a:solidFill>
          <a:latin typeface="+mj-lt"/>
        </a:defRPr>
      </a:lvl3pPr>
      <a:lvl4pPr marL="1600200" indent="-228600" algn="l" rtl="0" eaLnBrk="0" fontAlgn="base" hangingPunct="0">
        <a:spcBef>
          <a:spcPct val="20000"/>
        </a:spcBef>
        <a:spcAft>
          <a:spcPct val="0"/>
        </a:spcAft>
        <a:buChar char="–"/>
        <a:defRPr sz="2000">
          <a:solidFill>
            <a:schemeClr val="tx1"/>
          </a:solidFill>
          <a:latin typeface="+mj-lt"/>
        </a:defRPr>
      </a:lvl4pPr>
      <a:lvl5pPr marL="2057400" indent="-228600" algn="l" rtl="0" eaLnBrk="0" fontAlgn="base" hangingPunct="0">
        <a:spcBef>
          <a:spcPct val="20000"/>
        </a:spcBef>
        <a:spcAft>
          <a:spcPct val="0"/>
        </a:spcAft>
        <a:buChar char="»"/>
        <a:defRPr sz="2000">
          <a:solidFill>
            <a:schemeClr val="tx1"/>
          </a:solidFill>
          <a:latin typeface="+mj-lt"/>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body" idx="1"/>
          </p:nvPr>
        </p:nvSpPr>
        <p:spPr bwMode="auto">
          <a:xfrm>
            <a:off x="1158875" y="576263"/>
            <a:ext cx="7527925" cy="5876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Continuation text</a:t>
            </a:r>
          </a:p>
        </p:txBody>
      </p:sp>
      <p:sp>
        <p:nvSpPr>
          <p:cNvPr id="14344" name="Line 8"/>
          <p:cNvSpPr>
            <a:spLocks noChangeShapeType="1"/>
          </p:cNvSpPr>
          <p:nvPr userDrawn="1"/>
        </p:nvSpPr>
        <p:spPr bwMode="auto">
          <a:xfrm flipV="1">
            <a:off x="468313" y="0"/>
            <a:ext cx="0" cy="6858000"/>
          </a:xfrm>
          <a:prstGeom prst="line">
            <a:avLst/>
          </a:prstGeom>
          <a:noFill/>
          <a:ln w="101600">
            <a:solidFill>
              <a:srgbClr val="00985F"/>
            </a:solidFill>
            <a:round/>
            <a:headEnd/>
            <a:tailEnd/>
          </a:ln>
          <a:effectLst/>
        </p:spPr>
        <p:txBody>
          <a:bodyPr/>
          <a:lstStyle/>
          <a:p>
            <a:pPr>
              <a:defRPr/>
            </a:pPr>
            <a:endParaRPr lang="en-US"/>
          </a:p>
        </p:txBody>
      </p:sp>
      <p:sp>
        <p:nvSpPr>
          <p:cNvPr id="14345" name="AutoShape 9"/>
          <p:cNvSpPr>
            <a:spLocks noChangeArrowheads="1"/>
          </p:cNvSpPr>
          <p:nvPr userDrawn="1"/>
        </p:nvSpPr>
        <p:spPr bwMode="auto">
          <a:xfrm>
            <a:off x="-180975" y="5454650"/>
            <a:ext cx="474663" cy="936625"/>
          </a:xfrm>
          <a:prstGeom prst="roundRect">
            <a:avLst>
              <a:gd name="adj" fmla="val 16667"/>
            </a:avLst>
          </a:prstGeom>
          <a:solidFill>
            <a:srgbClr val="00985F"/>
          </a:solidFill>
          <a:ln w="9525">
            <a:noFill/>
            <a:round/>
            <a:headEnd/>
            <a:tailEnd/>
          </a:ln>
          <a:effectLst/>
        </p:spPr>
        <p:txBody>
          <a:bodyPr wrap="none" anchor="ctr"/>
          <a:lstStyle/>
          <a:p>
            <a:pPr>
              <a:defRPr/>
            </a:pPr>
            <a:endParaRPr lang="en-US"/>
          </a:p>
        </p:txBody>
      </p:sp>
      <p:sp>
        <p:nvSpPr>
          <p:cNvPr id="14346" name="Text Box 10"/>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j-lt"/>
        </a:defRPr>
      </a:lvl2pPr>
      <a:lvl3pPr marL="1143000" indent="-228600" algn="l" rtl="0" eaLnBrk="0" fontAlgn="base" hangingPunct="0">
        <a:spcBef>
          <a:spcPct val="20000"/>
        </a:spcBef>
        <a:spcAft>
          <a:spcPct val="0"/>
        </a:spcAft>
        <a:buChar char="•"/>
        <a:defRPr sz="2400">
          <a:solidFill>
            <a:schemeClr val="tx1"/>
          </a:solidFill>
          <a:latin typeface="+mj-lt"/>
        </a:defRPr>
      </a:lvl3pPr>
      <a:lvl4pPr marL="1600200" indent="-228600" algn="l" rtl="0" eaLnBrk="0" fontAlgn="base" hangingPunct="0">
        <a:spcBef>
          <a:spcPct val="20000"/>
        </a:spcBef>
        <a:spcAft>
          <a:spcPct val="0"/>
        </a:spcAft>
        <a:buChar char="–"/>
        <a:defRPr sz="2000">
          <a:solidFill>
            <a:schemeClr val="tx1"/>
          </a:solidFill>
          <a:latin typeface="+mj-lt"/>
        </a:defRPr>
      </a:lvl4pPr>
      <a:lvl5pPr marL="2057400" indent="-228600" algn="l" rtl="0" eaLnBrk="0" fontAlgn="base" hangingPunct="0">
        <a:spcBef>
          <a:spcPct val="20000"/>
        </a:spcBef>
        <a:spcAft>
          <a:spcPct val="0"/>
        </a:spcAft>
        <a:buChar char="»"/>
        <a:defRPr sz="2000">
          <a:solidFill>
            <a:schemeClr val="tx1"/>
          </a:solidFill>
          <a:latin typeface="+mj-lt"/>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body" idx="1"/>
          </p:nvPr>
        </p:nvSpPr>
        <p:spPr bwMode="auto">
          <a:xfrm>
            <a:off x="1158875" y="576263"/>
            <a:ext cx="7527925" cy="5876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Continuation text</a:t>
            </a:r>
          </a:p>
        </p:txBody>
      </p:sp>
      <p:sp>
        <p:nvSpPr>
          <p:cNvPr id="15368" name="Line 8"/>
          <p:cNvSpPr>
            <a:spLocks noChangeShapeType="1"/>
          </p:cNvSpPr>
          <p:nvPr userDrawn="1"/>
        </p:nvSpPr>
        <p:spPr bwMode="auto">
          <a:xfrm flipV="1">
            <a:off x="468313" y="0"/>
            <a:ext cx="0" cy="6858000"/>
          </a:xfrm>
          <a:prstGeom prst="line">
            <a:avLst/>
          </a:prstGeom>
          <a:noFill/>
          <a:ln w="101600">
            <a:solidFill>
              <a:srgbClr val="C90062"/>
            </a:solidFill>
            <a:round/>
            <a:headEnd/>
            <a:tailEnd/>
          </a:ln>
          <a:effectLst/>
        </p:spPr>
        <p:txBody>
          <a:bodyPr/>
          <a:lstStyle/>
          <a:p>
            <a:pPr>
              <a:defRPr/>
            </a:pPr>
            <a:endParaRPr lang="en-US"/>
          </a:p>
        </p:txBody>
      </p:sp>
      <p:sp>
        <p:nvSpPr>
          <p:cNvPr id="15369" name="AutoShape 9"/>
          <p:cNvSpPr>
            <a:spLocks noChangeArrowheads="1"/>
          </p:cNvSpPr>
          <p:nvPr userDrawn="1"/>
        </p:nvSpPr>
        <p:spPr bwMode="auto">
          <a:xfrm>
            <a:off x="-180975" y="5454650"/>
            <a:ext cx="474663" cy="936625"/>
          </a:xfrm>
          <a:prstGeom prst="roundRect">
            <a:avLst>
              <a:gd name="adj" fmla="val 16667"/>
            </a:avLst>
          </a:prstGeom>
          <a:solidFill>
            <a:srgbClr val="C90062"/>
          </a:solidFill>
          <a:ln w="9525">
            <a:noFill/>
            <a:round/>
            <a:headEnd/>
            <a:tailEnd/>
          </a:ln>
          <a:effectLst/>
        </p:spPr>
        <p:txBody>
          <a:bodyPr wrap="none" anchor="ctr"/>
          <a:lstStyle/>
          <a:p>
            <a:pPr>
              <a:defRPr/>
            </a:pPr>
            <a:endParaRPr lang="en-US"/>
          </a:p>
        </p:txBody>
      </p:sp>
      <p:sp>
        <p:nvSpPr>
          <p:cNvPr id="15370" name="Text Box 10"/>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j-lt"/>
        </a:defRPr>
      </a:lvl2pPr>
      <a:lvl3pPr marL="1143000" indent="-228600" algn="l" rtl="0" eaLnBrk="0" fontAlgn="base" hangingPunct="0">
        <a:spcBef>
          <a:spcPct val="20000"/>
        </a:spcBef>
        <a:spcAft>
          <a:spcPct val="0"/>
        </a:spcAft>
        <a:buChar char="•"/>
        <a:defRPr sz="2400">
          <a:solidFill>
            <a:schemeClr val="tx1"/>
          </a:solidFill>
          <a:latin typeface="+mj-lt"/>
        </a:defRPr>
      </a:lvl3pPr>
      <a:lvl4pPr marL="1600200" indent="-228600" algn="l" rtl="0" eaLnBrk="0" fontAlgn="base" hangingPunct="0">
        <a:spcBef>
          <a:spcPct val="20000"/>
        </a:spcBef>
        <a:spcAft>
          <a:spcPct val="0"/>
        </a:spcAft>
        <a:buChar char="–"/>
        <a:defRPr sz="2000">
          <a:solidFill>
            <a:schemeClr val="tx1"/>
          </a:solidFill>
          <a:latin typeface="+mj-lt"/>
        </a:defRPr>
      </a:lvl4pPr>
      <a:lvl5pPr marL="2057400" indent="-228600" algn="l" rtl="0" eaLnBrk="0" fontAlgn="base" hangingPunct="0">
        <a:spcBef>
          <a:spcPct val="20000"/>
        </a:spcBef>
        <a:spcAft>
          <a:spcPct val="0"/>
        </a:spcAft>
        <a:buChar char="»"/>
        <a:defRPr sz="2000">
          <a:solidFill>
            <a:schemeClr val="tx1"/>
          </a:solidFill>
          <a:latin typeface="+mj-lt"/>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body" idx="1"/>
          </p:nvPr>
        </p:nvSpPr>
        <p:spPr bwMode="auto">
          <a:xfrm>
            <a:off x="1158875" y="576263"/>
            <a:ext cx="7527925" cy="5876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Continuation text</a:t>
            </a:r>
          </a:p>
        </p:txBody>
      </p:sp>
      <p:sp>
        <p:nvSpPr>
          <p:cNvPr id="16392" name="Line 8"/>
          <p:cNvSpPr>
            <a:spLocks noChangeShapeType="1"/>
          </p:cNvSpPr>
          <p:nvPr userDrawn="1"/>
        </p:nvSpPr>
        <p:spPr bwMode="auto">
          <a:xfrm flipV="1">
            <a:off x="468313" y="0"/>
            <a:ext cx="0" cy="6858000"/>
          </a:xfrm>
          <a:prstGeom prst="line">
            <a:avLst/>
          </a:prstGeom>
          <a:noFill/>
          <a:ln w="101600">
            <a:solidFill>
              <a:srgbClr val="001F51"/>
            </a:solidFill>
            <a:round/>
            <a:headEnd/>
            <a:tailEnd/>
          </a:ln>
          <a:effectLst/>
        </p:spPr>
        <p:txBody>
          <a:bodyPr/>
          <a:lstStyle/>
          <a:p>
            <a:pPr>
              <a:defRPr/>
            </a:pPr>
            <a:endParaRPr lang="en-US"/>
          </a:p>
        </p:txBody>
      </p:sp>
      <p:sp>
        <p:nvSpPr>
          <p:cNvPr id="16393" name="AutoShape 9"/>
          <p:cNvSpPr>
            <a:spLocks noChangeArrowheads="1"/>
          </p:cNvSpPr>
          <p:nvPr userDrawn="1"/>
        </p:nvSpPr>
        <p:spPr bwMode="auto">
          <a:xfrm>
            <a:off x="-180975" y="5454650"/>
            <a:ext cx="474663" cy="936625"/>
          </a:xfrm>
          <a:prstGeom prst="roundRect">
            <a:avLst>
              <a:gd name="adj" fmla="val 16667"/>
            </a:avLst>
          </a:prstGeom>
          <a:solidFill>
            <a:srgbClr val="001F51"/>
          </a:solidFill>
          <a:ln w="9525">
            <a:noFill/>
            <a:round/>
            <a:headEnd/>
            <a:tailEnd/>
          </a:ln>
          <a:effectLst/>
        </p:spPr>
        <p:txBody>
          <a:bodyPr wrap="none" anchor="ctr"/>
          <a:lstStyle/>
          <a:p>
            <a:pPr>
              <a:defRPr/>
            </a:pPr>
            <a:endParaRPr lang="en-US"/>
          </a:p>
        </p:txBody>
      </p:sp>
      <p:sp>
        <p:nvSpPr>
          <p:cNvPr id="16394" name="Text Box 10"/>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j-lt"/>
        </a:defRPr>
      </a:lvl2pPr>
      <a:lvl3pPr marL="1143000" indent="-228600" algn="l" rtl="0" eaLnBrk="0" fontAlgn="base" hangingPunct="0">
        <a:spcBef>
          <a:spcPct val="20000"/>
        </a:spcBef>
        <a:spcAft>
          <a:spcPct val="0"/>
        </a:spcAft>
        <a:buChar char="•"/>
        <a:defRPr sz="2400">
          <a:solidFill>
            <a:schemeClr val="tx1"/>
          </a:solidFill>
          <a:latin typeface="+mj-lt"/>
        </a:defRPr>
      </a:lvl3pPr>
      <a:lvl4pPr marL="1600200" indent="-228600" algn="l" rtl="0" eaLnBrk="0" fontAlgn="base" hangingPunct="0">
        <a:spcBef>
          <a:spcPct val="20000"/>
        </a:spcBef>
        <a:spcAft>
          <a:spcPct val="0"/>
        </a:spcAft>
        <a:buChar char="–"/>
        <a:defRPr sz="2000">
          <a:solidFill>
            <a:schemeClr val="tx1"/>
          </a:solidFill>
          <a:latin typeface="+mj-lt"/>
        </a:defRPr>
      </a:lvl4pPr>
      <a:lvl5pPr marL="2057400" indent="-228600" algn="l" rtl="0" eaLnBrk="0" fontAlgn="base" hangingPunct="0">
        <a:spcBef>
          <a:spcPct val="20000"/>
        </a:spcBef>
        <a:spcAft>
          <a:spcPct val="0"/>
        </a:spcAft>
        <a:buChar char="»"/>
        <a:defRPr sz="2000">
          <a:solidFill>
            <a:schemeClr val="tx1"/>
          </a:solidFill>
          <a:latin typeface="+mj-lt"/>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student-finance-england_logo"/>
          <p:cNvPicPr>
            <a:picLocks noChangeAspect="1" noChangeArrowheads="1"/>
          </p:cNvPicPr>
          <p:nvPr userDrawn="1"/>
        </p:nvPicPr>
        <p:blipFill>
          <a:blip r:embed="rId13" cstate="print"/>
          <a:srcRect/>
          <a:stretch>
            <a:fillRect/>
          </a:stretch>
        </p:blipFill>
        <p:spPr bwMode="auto">
          <a:xfrm>
            <a:off x="6011863" y="333375"/>
            <a:ext cx="2830512" cy="328613"/>
          </a:xfrm>
          <a:prstGeom prst="rect">
            <a:avLst/>
          </a:prstGeom>
          <a:noFill/>
          <a:ln w="9525">
            <a:noFill/>
            <a:miter lim="800000"/>
            <a:headEnd/>
            <a:tailEnd/>
          </a:ln>
        </p:spPr>
      </p:pic>
      <p:sp>
        <p:nvSpPr>
          <p:cNvPr id="160776" name="Line 8"/>
          <p:cNvSpPr>
            <a:spLocks noChangeShapeType="1"/>
          </p:cNvSpPr>
          <p:nvPr userDrawn="1"/>
        </p:nvSpPr>
        <p:spPr bwMode="auto">
          <a:xfrm flipV="1">
            <a:off x="5003800" y="0"/>
            <a:ext cx="0" cy="5084763"/>
          </a:xfrm>
          <a:prstGeom prst="line">
            <a:avLst/>
          </a:prstGeom>
          <a:noFill/>
          <a:ln w="101600">
            <a:solidFill>
              <a:srgbClr val="DD4814"/>
            </a:solidFill>
            <a:round/>
            <a:headEnd/>
            <a:tailEnd/>
          </a:ln>
          <a:effectLst/>
        </p:spPr>
        <p:txBody>
          <a:bodyPr/>
          <a:lstStyle/>
          <a:p>
            <a:pPr>
              <a:defRPr/>
            </a:pPr>
            <a:endParaRPr lang="en-US"/>
          </a:p>
        </p:txBody>
      </p:sp>
      <p:sp>
        <p:nvSpPr>
          <p:cNvPr id="160777" name="Line 9"/>
          <p:cNvSpPr>
            <a:spLocks noChangeShapeType="1"/>
          </p:cNvSpPr>
          <p:nvPr userDrawn="1"/>
        </p:nvSpPr>
        <p:spPr bwMode="auto">
          <a:xfrm>
            <a:off x="1692275" y="3222625"/>
            <a:ext cx="7451725" cy="0"/>
          </a:xfrm>
          <a:prstGeom prst="line">
            <a:avLst/>
          </a:prstGeom>
          <a:noFill/>
          <a:ln w="101600">
            <a:solidFill>
              <a:srgbClr val="DD4814"/>
            </a:solidFill>
            <a:round/>
            <a:headEnd/>
            <a:tailEnd/>
          </a:ln>
          <a:effectLst/>
        </p:spPr>
        <p:txBody>
          <a:bodyPr/>
          <a:lstStyle/>
          <a:p>
            <a:pPr>
              <a:defRPr/>
            </a:pPr>
            <a:endParaRPr lang="en-US"/>
          </a:p>
        </p:txBody>
      </p:sp>
      <p:grpSp>
        <p:nvGrpSpPr>
          <p:cNvPr id="2053" name="Group 10"/>
          <p:cNvGrpSpPr>
            <a:grpSpLocks/>
          </p:cNvGrpSpPr>
          <p:nvPr userDrawn="1"/>
        </p:nvGrpSpPr>
        <p:grpSpPr bwMode="auto">
          <a:xfrm>
            <a:off x="4970463" y="5032375"/>
            <a:ext cx="4173537" cy="1060450"/>
            <a:chOff x="3131" y="3170"/>
            <a:chExt cx="2629" cy="668"/>
          </a:xfrm>
        </p:grpSpPr>
        <p:sp>
          <p:nvSpPr>
            <p:cNvPr id="160779" name="Freeform 11"/>
            <p:cNvSpPr>
              <a:spLocks/>
            </p:cNvSpPr>
            <p:nvPr userDrawn="1"/>
          </p:nvSpPr>
          <p:spPr bwMode="auto">
            <a:xfrm>
              <a:off x="3131" y="3170"/>
              <a:ext cx="562" cy="668"/>
            </a:xfrm>
            <a:custGeom>
              <a:avLst/>
              <a:gdLst/>
              <a:ahLst/>
              <a:cxnLst>
                <a:cxn ang="0">
                  <a:pos x="34" y="0"/>
                </a:cxn>
                <a:cxn ang="0">
                  <a:pos x="88" y="564"/>
                </a:cxn>
                <a:cxn ang="0">
                  <a:pos x="562" y="624"/>
                </a:cxn>
              </a:cxnLst>
              <a:rect l="0" t="0" r="r" b="b"/>
              <a:pathLst>
                <a:path w="562" h="668">
                  <a:moveTo>
                    <a:pt x="34" y="0"/>
                  </a:moveTo>
                  <a:cubicBezTo>
                    <a:pt x="43" y="94"/>
                    <a:pt x="0" y="460"/>
                    <a:pt x="88" y="564"/>
                  </a:cubicBezTo>
                  <a:cubicBezTo>
                    <a:pt x="176" y="668"/>
                    <a:pt x="463" y="612"/>
                    <a:pt x="562" y="624"/>
                  </a:cubicBezTo>
                </a:path>
              </a:pathLst>
            </a:custGeom>
            <a:noFill/>
            <a:ln w="101600">
              <a:solidFill>
                <a:srgbClr val="DD4814"/>
              </a:solidFill>
              <a:round/>
              <a:headEnd/>
              <a:tailEnd/>
            </a:ln>
            <a:effectLst/>
          </p:spPr>
          <p:txBody>
            <a:bodyPr/>
            <a:lstStyle/>
            <a:p>
              <a:pPr>
                <a:defRPr/>
              </a:pPr>
              <a:endParaRPr lang="en-US"/>
            </a:p>
          </p:txBody>
        </p:sp>
        <p:sp>
          <p:nvSpPr>
            <p:cNvPr id="160780" name="Line 12"/>
            <p:cNvSpPr>
              <a:spLocks noChangeShapeType="1"/>
            </p:cNvSpPr>
            <p:nvPr userDrawn="1"/>
          </p:nvSpPr>
          <p:spPr bwMode="auto">
            <a:xfrm flipH="1">
              <a:off x="3584" y="3793"/>
              <a:ext cx="2176" cy="0"/>
            </a:xfrm>
            <a:prstGeom prst="line">
              <a:avLst/>
            </a:prstGeom>
            <a:noFill/>
            <a:ln w="101600">
              <a:solidFill>
                <a:srgbClr val="DD4814"/>
              </a:solidFill>
              <a:round/>
              <a:headEnd/>
              <a:tailEnd/>
            </a:ln>
            <a:effectLst/>
          </p:spPr>
          <p:txBody>
            <a:bodyPr/>
            <a:lstStyle/>
            <a:p>
              <a:pPr>
                <a:defRPr/>
              </a:pPr>
              <a:endParaRPr lang="en-US"/>
            </a:p>
          </p:txBody>
        </p:sp>
      </p:grpSp>
      <p:sp>
        <p:nvSpPr>
          <p:cNvPr id="160781" name="Oval 13"/>
          <p:cNvSpPr>
            <a:spLocks noChangeArrowheads="1"/>
          </p:cNvSpPr>
          <p:nvPr userDrawn="1"/>
        </p:nvSpPr>
        <p:spPr bwMode="auto">
          <a:xfrm>
            <a:off x="3132138" y="1339850"/>
            <a:ext cx="3744912" cy="3744913"/>
          </a:xfrm>
          <a:prstGeom prst="ellipse">
            <a:avLst/>
          </a:prstGeom>
          <a:solidFill>
            <a:schemeClr val="bg1"/>
          </a:solidFill>
          <a:ln w="101600">
            <a:solidFill>
              <a:schemeClr val="bg2"/>
            </a:solidFill>
            <a:round/>
            <a:headEnd/>
            <a:tailEnd/>
          </a:ln>
          <a:effectLst/>
        </p:spPr>
        <p:txBody>
          <a:bodyPr wrap="none" anchor="ctr"/>
          <a:lstStyle/>
          <a:p>
            <a:pPr algn="ctr">
              <a:defRPr/>
            </a:pPr>
            <a:endParaRPr lang="en-US" sz="4000">
              <a:latin typeface="HelveticaNeueLT Std" pitchFamily="34" charset="0"/>
            </a:endParaRPr>
          </a:p>
        </p:txBody>
      </p:sp>
      <p:grpSp>
        <p:nvGrpSpPr>
          <p:cNvPr id="2055" name="Group 28"/>
          <p:cNvGrpSpPr>
            <a:grpSpLocks/>
          </p:cNvGrpSpPr>
          <p:nvPr userDrawn="1"/>
        </p:nvGrpSpPr>
        <p:grpSpPr bwMode="auto">
          <a:xfrm>
            <a:off x="4105275" y="5475288"/>
            <a:ext cx="935038" cy="690562"/>
            <a:chOff x="2586" y="3449"/>
            <a:chExt cx="589" cy="435"/>
          </a:xfrm>
        </p:grpSpPr>
        <p:sp>
          <p:nvSpPr>
            <p:cNvPr id="160783" name="Oval 15"/>
            <p:cNvSpPr>
              <a:spLocks noChangeArrowheads="1"/>
            </p:cNvSpPr>
            <p:nvPr userDrawn="1"/>
          </p:nvSpPr>
          <p:spPr bwMode="auto">
            <a:xfrm>
              <a:off x="2586" y="3449"/>
              <a:ext cx="435" cy="435"/>
            </a:xfrm>
            <a:prstGeom prst="ellipse">
              <a:avLst/>
            </a:prstGeom>
            <a:solidFill>
              <a:schemeClr val="bg1"/>
            </a:solidFill>
            <a:ln w="101600">
              <a:solidFill>
                <a:srgbClr val="DD4814"/>
              </a:solidFill>
              <a:round/>
              <a:headEnd/>
              <a:tailEnd/>
            </a:ln>
            <a:effectLst/>
          </p:spPr>
          <p:txBody>
            <a:bodyPr wrap="none" anchor="ctr"/>
            <a:lstStyle/>
            <a:p>
              <a:pPr>
                <a:defRPr/>
              </a:pPr>
              <a:endParaRPr lang="en-US"/>
            </a:p>
          </p:txBody>
        </p:sp>
        <p:sp>
          <p:nvSpPr>
            <p:cNvPr id="160784" name="Line 16"/>
            <p:cNvSpPr>
              <a:spLocks noChangeShapeType="1"/>
            </p:cNvSpPr>
            <p:nvPr userDrawn="1"/>
          </p:nvSpPr>
          <p:spPr bwMode="auto">
            <a:xfrm flipV="1">
              <a:off x="3021" y="3657"/>
              <a:ext cx="154" cy="10"/>
            </a:xfrm>
            <a:prstGeom prst="line">
              <a:avLst/>
            </a:prstGeom>
            <a:noFill/>
            <a:ln w="101600">
              <a:solidFill>
                <a:srgbClr val="DD4814"/>
              </a:solidFill>
              <a:round/>
              <a:headEnd/>
              <a:tailEnd/>
            </a:ln>
            <a:effectLst/>
          </p:spPr>
          <p:txBody>
            <a:bodyPr/>
            <a:lstStyle/>
            <a:p>
              <a:pPr>
                <a:defRPr/>
              </a:pPr>
              <a:endParaRPr lang="en-US"/>
            </a:p>
          </p:txBody>
        </p:sp>
        <p:pic>
          <p:nvPicPr>
            <p:cNvPr id="2067" name="Picture 17" descr="pink-pig2"/>
            <p:cNvPicPr>
              <a:picLocks noChangeAspect="1" noChangeArrowheads="1"/>
            </p:cNvPicPr>
            <p:nvPr userDrawn="1"/>
          </p:nvPicPr>
          <p:blipFill>
            <a:blip r:embed="rId14" cstate="print"/>
            <a:srcRect/>
            <a:stretch>
              <a:fillRect/>
            </a:stretch>
          </p:blipFill>
          <p:spPr bwMode="auto">
            <a:xfrm>
              <a:off x="2676" y="3549"/>
              <a:ext cx="234" cy="244"/>
            </a:xfrm>
            <a:prstGeom prst="rect">
              <a:avLst/>
            </a:prstGeom>
            <a:noFill/>
            <a:ln w="9525">
              <a:noFill/>
              <a:miter lim="800000"/>
              <a:headEnd/>
              <a:tailEnd/>
            </a:ln>
          </p:spPr>
        </p:pic>
      </p:grpSp>
      <p:sp>
        <p:nvSpPr>
          <p:cNvPr id="160786" name="Freeform 18"/>
          <p:cNvSpPr>
            <a:spLocks/>
          </p:cNvSpPr>
          <p:nvPr userDrawn="1"/>
        </p:nvSpPr>
        <p:spPr bwMode="auto">
          <a:xfrm>
            <a:off x="1004888" y="620713"/>
            <a:ext cx="842962" cy="2749550"/>
          </a:xfrm>
          <a:custGeom>
            <a:avLst/>
            <a:gdLst/>
            <a:ahLst/>
            <a:cxnLst>
              <a:cxn ang="0">
                <a:pos x="45" y="0"/>
              </a:cxn>
              <a:cxn ang="0">
                <a:pos x="81" y="1458"/>
              </a:cxn>
              <a:cxn ang="0">
                <a:pos x="531" y="1644"/>
              </a:cxn>
            </a:cxnLst>
            <a:rect l="0" t="0" r="r" b="b"/>
            <a:pathLst>
              <a:path w="531" h="1732">
                <a:moveTo>
                  <a:pt x="45" y="0"/>
                </a:moveTo>
                <a:cubicBezTo>
                  <a:pt x="51" y="243"/>
                  <a:pt x="0" y="1184"/>
                  <a:pt x="81" y="1458"/>
                </a:cubicBezTo>
                <a:cubicBezTo>
                  <a:pt x="162" y="1732"/>
                  <a:pt x="437" y="1605"/>
                  <a:pt x="531" y="1644"/>
                </a:cubicBezTo>
              </a:path>
            </a:pathLst>
          </a:custGeom>
          <a:noFill/>
          <a:ln w="101600">
            <a:solidFill>
              <a:srgbClr val="DD4814"/>
            </a:solidFill>
            <a:round/>
            <a:headEnd/>
            <a:tailEnd/>
          </a:ln>
          <a:effectLst/>
        </p:spPr>
        <p:txBody>
          <a:bodyPr/>
          <a:lstStyle/>
          <a:p>
            <a:pPr>
              <a:defRPr/>
            </a:pPr>
            <a:endParaRPr lang="en-US"/>
          </a:p>
        </p:txBody>
      </p:sp>
      <p:pic>
        <p:nvPicPr>
          <p:cNvPr id="2057" name="Picture 19" descr="matters-badge"/>
          <p:cNvPicPr>
            <a:picLocks noChangeAspect="1" noChangeArrowheads="1"/>
          </p:cNvPicPr>
          <p:nvPr userDrawn="1"/>
        </p:nvPicPr>
        <p:blipFill>
          <a:blip r:embed="rId15" cstate="print"/>
          <a:srcRect/>
          <a:stretch>
            <a:fillRect/>
          </a:stretch>
        </p:blipFill>
        <p:spPr bwMode="auto">
          <a:xfrm rot="-489107">
            <a:off x="177800" y="158750"/>
            <a:ext cx="1873250" cy="1182688"/>
          </a:xfrm>
          <a:prstGeom prst="rect">
            <a:avLst/>
          </a:prstGeom>
          <a:noFill/>
          <a:ln w="9525">
            <a:noFill/>
            <a:miter lim="800000"/>
            <a:headEnd/>
            <a:tailEnd/>
          </a:ln>
        </p:spPr>
      </p:pic>
      <p:grpSp>
        <p:nvGrpSpPr>
          <p:cNvPr id="2058" name="Group 20"/>
          <p:cNvGrpSpPr>
            <a:grpSpLocks/>
          </p:cNvGrpSpPr>
          <p:nvPr userDrawn="1"/>
        </p:nvGrpSpPr>
        <p:grpSpPr bwMode="auto">
          <a:xfrm>
            <a:off x="1611313" y="3222625"/>
            <a:ext cx="1016000" cy="1427163"/>
            <a:chOff x="1015" y="2341"/>
            <a:chExt cx="640" cy="899"/>
          </a:xfrm>
        </p:grpSpPr>
        <p:grpSp>
          <p:nvGrpSpPr>
            <p:cNvPr id="2061" name="Group 21"/>
            <p:cNvGrpSpPr>
              <a:grpSpLocks/>
            </p:cNvGrpSpPr>
            <p:nvPr userDrawn="1"/>
          </p:nvGrpSpPr>
          <p:grpSpPr bwMode="auto">
            <a:xfrm>
              <a:off x="1015" y="2341"/>
              <a:ext cx="640" cy="862"/>
              <a:chOff x="1015" y="2341"/>
              <a:chExt cx="640" cy="862"/>
            </a:xfrm>
          </p:grpSpPr>
          <p:sp>
            <p:nvSpPr>
              <p:cNvPr id="160790" name="Oval 22"/>
              <p:cNvSpPr>
                <a:spLocks noChangeArrowheads="1"/>
              </p:cNvSpPr>
              <p:nvPr userDrawn="1"/>
            </p:nvSpPr>
            <p:spPr bwMode="auto">
              <a:xfrm rot="16200000">
                <a:off x="1015" y="2563"/>
                <a:ext cx="640" cy="640"/>
              </a:xfrm>
              <a:prstGeom prst="ellipse">
                <a:avLst/>
              </a:prstGeom>
              <a:solidFill>
                <a:schemeClr val="bg1"/>
              </a:solidFill>
              <a:ln w="101600">
                <a:solidFill>
                  <a:srgbClr val="DD4814"/>
                </a:solidFill>
                <a:round/>
                <a:headEnd/>
                <a:tailEnd/>
              </a:ln>
              <a:effectLst/>
            </p:spPr>
            <p:txBody>
              <a:bodyPr wrap="none" anchor="ctr"/>
              <a:lstStyle/>
              <a:p>
                <a:pPr>
                  <a:defRPr/>
                </a:pPr>
                <a:endParaRPr lang="en-US"/>
              </a:p>
            </p:txBody>
          </p:sp>
          <p:sp>
            <p:nvSpPr>
              <p:cNvPr id="160791" name="Line 23"/>
              <p:cNvSpPr>
                <a:spLocks noChangeShapeType="1"/>
              </p:cNvSpPr>
              <p:nvPr userDrawn="1"/>
            </p:nvSpPr>
            <p:spPr bwMode="auto">
              <a:xfrm rot="16420529" flipV="1">
                <a:off x="1219" y="2450"/>
                <a:ext cx="227" cy="9"/>
              </a:xfrm>
              <a:prstGeom prst="line">
                <a:avLst/>
              </a:prstGeom>
              <a:noFill/>
              <a:ln w="101600">
                <a:solidFill>
                  <a:srgbClr val="DD4814"/>
                </a:solidFill>
                <a:round/>
                <a:headEnd/>
                <a:tailEnd/>
              </a:ln>
              <a:effectLst/>
            </p:spPr>
            <p:txBody>
              <a:bodyPr/>
              <a:lstStyle/>
              <a:p>
                <a:pPr>
                  <a:defRPr/>
                </a:pPr>
                <a:endParaRPr lang="en-US"/>
              </a:p>
            </p:txBody>
          </p:sp>
        </p:grpSp>
        <p:sp>
          <p:nvSpPr>
            <p:cNvPr id="160792" name="Text Box 24"/>
            <p:cNvSpPr txBox="1">
              <a:spLocks noChangeArrowheads="1"/>
            </p:cNvSpPr>
            <p:nvPr userDrawn="1"/>
          </p:nvSpPr>
          <p:spPr bwMode="auto">
            <a:xfrm>
              <a:off x="1112" y="2568"/>
              <a:ext cx="317" cy="672"/>
            </a:xfrm>
            <a:prstGeom prst="rect">
              <a:avLst/>
            </a:prstGeom>
            <a:noFill/>
            <a:ln w="9525">
              <a:noFill/>
              <a:miter lim="800000"/>
              <a:headEnd/>
              <a:tailEnd/>
            </a:ln>
            <a:effectLst/>
          </p:spPr>
          <p:txBody>
            <a:bodyPr>
              <a:spAutoFit/>
            </a:bodyPr>
            <a:lstStyle/>
            <a:p>
              <a:pPr>
                <a:spcBef>
                  <a:spcPct val="50000"/>
                </a:spcBef>
                <a:defRPr/>
              </a:pPr>
              <a:r>
                <a:rPr lang="en-GB" sz="6400">
                  <a:solidFill>
                    <a:srgbClr val="DD4814"/>
                  </a:solidFill>
                  <a:latin typeface="Arial Black" pitchFamily="34" charset="0"/>
                </a:rPr>
                <a:t>£</a:t>
              </a:r>
            </a:p>
          </p:txBody>
        </p:sp>
      </p:grpSp>
      <p:sp>
        <p:nvSpPr>
          <p:cNvPr id="160793" name="AutoShape 25"/>
          <p:cNvSpPr>
            <a:spLocks noChangeArrowheads="1"/>
          </p:cNvSpPr>
          <p:nvPr userDrawn="1"/>
        </p:nvSpPr>
        <p:spPr bwMode="auto">
          <a:xfrm>
            <a:off x="-180975" y="5445125"/>
            <a:ext cx="474663" cy="936625"/>
          </a:xfrm>
          <a:prstGeom prst="roundRect">
            <a:avLst>
              <a:gd name="adj" fmla="val 16667"/>
            </a:avLst>
          </a:prstGeom>
          <a:solidFill>
            <a:srgbClr val="DD4814"/>
          </a:solidFill>
          <a:ln w="9525">
            <a:noFill/>
            <a:round/>
            <a:headEnd/>
            <a:tailEnd/>
          </a:ln>
          <a:effectLst/>
        </p:spPr>
        <p:txBody>
          <a:bodyPr wrap="none" anchor="ctr"/>
          <a:lstStyle/>
          <a:p>
            <a:pPr>
              <a:defRPr/>
            </a:pPr>
            <a:endParaRPr lang="en-US"/>
          </a:p>
        </p:txBody>
      </p:sp>
      <p:sp>
        <p:nvSpPr>
          <p:cNvPr id="160794" name="Text Box 26"/>
          <p:cNvSpPr txBox="1">
            <a:spLocks noChangeArrowheads="1"/>
          </p:cNvSpPr>
          <p:nvPr userDrawn="1"/>
        </p:nvSpPr>
        <p:spPr bwMode="auto">
          <a:xfrm rot="16200000">
            <a:off x="-327025" y="57292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7" descr="student-finance-england_logo"/>
          <p:cNvPicPr>
            <a:picLocks noChangeAspect="1" noChangeArrowheads="1"/>
          </p:cNvPicPr>
          <p:nvPr userDrawn="1"/>
        </p:nvPicPr>
        <p:blipFill>
          <a:blip r:embed="rId13" cstate="print"/>
          <a:srcRect/>
          <a:stretch>
            <a:fillRect/>
          </a:stretch>
        </p:blipFill>
        <p:spPr bwMode="auto">
          <a:xfrm>
            <a:off x="6011863" y="333375"/>
            <a:ext cx="2830512" cy="328613"/>
          </a:xfrm>
          <a:prstGeom prst="rect">
            <a:avLst/>
          </a:prstGeom>
          <a:noFill/>
          <a:ln w="9525">
            <a:noFill/>
            <a:miter lim="800000"/>
            <a:headEnd/>
            <a:tailEnd/>
          </a:ln>
        </p:spPr>
      </p:pic>
      <p:sp>
        <p:nvSpPr>
          <p:cNvPr id="4104" name="Line 8"/>
          <p:cNvSpPr>
            <a:spLocks noChangeShapeType="1"/>
          </p:cNvSpPr>
          <p:nvPr userDrawn="1"/>
        </p:nvSpPr>
        <p:spPr bwMode="auto">
          <a:xfrm flipV="1">
            <a:off x="5003800" y="0"/>
            <a:ext cx="0" cy="5084763"/>
          </a:xfrm>
          <a:prstGeom prst="line">
            <a:avLst/>
          </a:prstGeom>
          <a:noFill/>
          <a:ln w="101600">
            <a:solidFill>
              <a:srgbClr val="00985F"/>
            </a:solidFill>
            <a:round/>
            <a:headEnd/>
            <a:tailEnd/>
          </a:ln>
          <a:effectLst/>
        </p:spPr>
        <p:txBody>
          <a:bodyPr/>
          <a:lstStyle/>
          <a:p>
            <a:pPr>
              <a:defRPr/>
            </a:pPr>
            <a:endParaRPr lang="en-US"/>
          </a:p>
        </p:txBody>
      </p:sp>
      <p:sp>
        <p:nvSpPr>
          <p:cNvPr id="4105" name="Line 9"/>
          <p:cNvSpPr>
            <a:spLocks noChangeShapeType="1"/>
          </p:cNvSpPr>
          <p:nvPr userDrawn="1"/>
        </p:nvSpPr>
        <p:spPr bwMode="auto">
          <a:xfrm>
            <a:off x="1692275" y="3222625"/>
            <a:ext cx="7451725" cy="0"/>
          </a:xfrm>
          <a:prstGeom prst="line">
            <a:avLst/>
          </a:prstGeom>
          <a:noFill/>
          <a:ln w="101600">
            <a:solidFill>
              <a:srgbClr val="00985F"/>
            </a:solidFill>
            <a:round/>
            <a:headEnd/>
            <a:tailEnd/>
          </a:ln>
          <a:effectLst/>
        </p:spPr>
        <p:txBody>
          <a:bodyPr/>
          <a:lstStyle/>
          <a:p>
            <a:pPr>
              <a:defRPr/>
            </a:pPr>
            <a:endParaRPr lang="en-US"/>
          </a:p>
        </p:txBody>
      </p:sp>
      <p:grpSp>
        <p:nvGrpSpPr>
          <p:cNvPr id="3077" name="Group 10"/>
          <p:cNvGrpSpPr>
            <a:grpSpLocks/>
          </p:cNvGrpSpPr>
          <p:nvPr userDrawn="1"/>
        </p:nvGrpSpPr>
        <p:grpSpPr bwMode="auto">
          <a:xfrm>
            <a:off x="4970463" y="5032375"/>
            <a:ext cx="4173537" cy="1060450"/>
            <a:chOff x="3131" y="3170"/>
            <a:chExt cx="2629" cy="668"/>
          </a:xfrm>
        </p:grpSpPr>
        <p:sp>
          <p:nvSpPr>
            <p:cNvPr id="4107" name="Freeform 11"/>
            <p:cNvSpPr>
              <a:spLocks/>
            </p:cNvSpPr>
            <p:nvPr userDrawn="1"/>
          </p:nvSpPr>
          <p:spPr bwMode="auto">
            <a:xfrm>
              <a:off x="3131" y="3170"/>
              <a:ext cx="562" cy="668"/>
            </a:xfrm>
            <a:custGeom>
              <a:avLst/>
              <a:gdLst/>
              <a:ahLst/>
              <a:cxnLst>
                <a:cxn ang="0">
                  <a:pos x="34" y="0"/>
                </a:cxn>
                <a:cxn ang="0">
                  <a:pos x="88" y="564"/>
                </a:cxn>
                <a:cxn ang="0">
                  <a:pos x="562" y="624"/>
                </a:cxn>
              </a:cxnLst>
              <a:rect l="0" t="0" r="r" b="b"/>
              <a:pathLst>
                <a:path w="562" h="668">
                  <a:moveTo>
                    <a:pt x="34" y="0"/>
                  </a:moveTo>
                  <a:cubicBezTo>
                    <a:pt x="43" y="94"/>
                    <a:pt x="0" y="460"/>
                    <a:pt x="88" y="564"/>
                  </a:cubicBezTo>
                  <a:cubicBezTo>
                    <a:pt x="176" y="668"/>
                    <a:pt x="463" y="612"/>
                    <a:pt x="562" y="624"/>
                  </a:cubicBezTo>
                </a:path>
              </a:pathLst>
            </a:custGeom>
            <a:noFill/>
            <a:ln w="101600">
              <a:solidFill>
                <a:srgbClr val="00985F"/>
              </a:solidFill>
              <a:round/>
              <a:headEnd/>
              <a:tailEnd/>
            </a:ln>
            <a:effectLst/>
          </p:spPr>
          <p:txBody>
            <a:bodyPr/>
            <a:lstStyle/>
            <a:p>
              <a:pPr>
                <a:defRPr/>
              </a:pPr>
              <a:endParaRPr lang="en-US"/>
            </a:p>
          </p:txBody>
        </p:sp>
        <p:sp>
          <p:nvSpPr>
            <p:cNvPr id="4108" name="Line 12"/>
            <p:cNvSpPr>
              <a:spLocks noChangeShapeType="1"/>
            </p:cNvSpPr>
            <p:nvPr userDrawn="1"/>
          </p:nvSpPr>
          <p:spPr bwMode="auto">
            <a:xfrm flipH="1">
              <a:off x="3584" y="3793"/>
              <a:ext cx="2176" cy="0"/>
            </a:xfrm>
            <a:prstGeom prst="line">
              <a:avLst/>
            </a:prstGeom>
            <a:noFill/>
            <a:ln w="101600">
              <a:solidFill>
                <a:srgbClr val="00985F"/>
              </a:solidFill>
              <a:round/>
              <a:headEnd/>
              <a:tailEnd/>
            </a:ln>
            <a:effectLst/>
          </p:spPr>
          <p:txBody>
            <a:bodyPr/>
            <a:lstStyle/>
            <a:p>
              <a:pPr>
                <a:defRPr/>
              </a:pPr>
              <a:endParaRPr lang="en-US"/>
            </a:p>
          </p:txBody>
        </p:sp>
      </p:grpSp>
      <p:sp>
        <p:nvSpPr>
          <p:cNvPr id="4109" name="Oval 13"/>
          <p:cNvSpPr>
            <a:spLocks noChangeArrowheads="1"/>
          </p:cNvSpPr>
          <p:nvPr userDrawn="1"/>
        </p:nvSpPr>
        <p:spPr bwMode="auto">
          <a:xfrm>
            <a:off x="3132138" y="1339850"/>
            <a:ext cx="3744912" cy="3744913"/>
          </a:xfrm>
          <a:prstGeom prst="ellipse">
            <a:avLst/>
          </a:prstGeom>
          <a:solidFill>
            <a:schemeClr val="bg1"/>
          </a:solidFill>
          <a:ln w="101600">
            <a:solidFill>
              <a:schemeClr val="bg2"/>
            </a:solidFill>
            <a:round/>
            <a:headEnd/>
            <a:tailEnd/>
          </a:ln>
          <a:effectLst/>
        </p:spPr>
        <p:txBody>
          <a:bodyPr wrap="none" anchor="ctr"/>
          <a:lstStyle/>
          <a:p>
            <a:pPr algn="ctr">
              <a:defRPr/>
            </a:pPr>
            <a:endParaRPr lang="en-US" sz="4000">
              <a:latin typeface="HelveticaNeueLT Std" pitchFamily="34" charset="0"/>
            </a:endParaRPr>
          </a:p>
        </p:txBody>
      </p:sp>
      <p:sp>
        <p:nvSpPr>
          <p:cNvPr id="4111" name="Oval 15"/>
          <p:cNvSpPr>
            <a:spLocks noChangeArrowheads="1"/>
          </p:cNvSpPr>
          <p:nvPr userDrawn="1"/>
        </p:nvSpPr>
        <p:spPr bwMode="auto">
          <a:xfrm>
            <a:off x="4105275" y="5475288"/>
            <a:ext cx="690563" cy="690562"/>
          </a:xfrm>
          <a:prstGeom prst="ellipse">
            <a:avLst/>
          </a:prstGeom>
          <a:solidFill>
            <a:schemeClr val="bg1"/>
          </a:solidFill>
          <a:ln w="101600">
            <a:solidFill>
              <a:srgbClr val="00985F"/>
            </a:solidFill>
            <a:round/>
            <a:headEnd/>
            <a:tailEnd/>
          </a:ln>
          <a:effectLst/>
        </p:spPr>
        <p:txBody>
          <a:bodyPr wrap="none" anchor="ctr"/>
          <a:lstStyle/>
          <a:p>
            <a:pPr>
              <a:defRPr/>
            </a:pPr>
            <a:endParaRPr lang="en-US"/>
          </a:p>
        </p:txBody>
      </p:sp>
      <p:sp>
        <p:nvSpPr>
          <p:cNvPr id="4112" name="Line 16"/>
          <p:cNvSpPr>
            <a:spLocks noChangeShapeType="1"/>
          </p:cNvSpPr>
          <p:nvPr userDrawn="1"/>
        </p:nvSpPr>
        <p:spPr bwMode="auto">
          <a:xfrm flipV="1">
            <a:off x="4795838" y="5805488"/>
            <a:ext cx="244475" cy="15875"/>
          </a:xfrm>
          <a:prstGeom prst="line">
            <a:avLst/>
          </a:prstGeom>
          <a:noFill/>
          <a:ln w="101600">
            <a:solidFill>
              <a:srgbClr val="00985F"/>
            </a:solidFill>
            <a:round/>
            <a:headEnd/>
            <a:tailEnd/>
          </a:ln>
          <a:effectLst/>
        </p:spPr>
        <p:txBody>
          <a:bodyPr/>
          <a:lstStyle/>
          <a:p>
            <a:pPr>
              <a:defRPr/>
            </a:pPr>
            <a:endParaRPr lang="en-US"/>
          </a:p>
        </p:txBody>
      </p:sp>
      <p:pic>
        <p:nvPicPr>
          <p:cNvPr id="3081" name="Picture 17" descr="pink-pig2"/>
          <p:cNvPicPr>
            <a:picLocks noChangeAspect="1" noChangeArrowheads="1"/>
          </p:cNvPicPr>
          <p:nvPr userDrawn="1"/>
        </p:nvPicPr>
        <p:blipFill>
          <a:blip r:embed="rId14" cstate="print"/>
          <a:srcRect/>
          <a:stretch>
            <a:fillRect/>
          </a:stretch>
        </p:blipFill>
        <p:spPr bwMode="auto">
          <a:xfrm>
            <a:off x="4248150" y="5634038"/>
            <a:ext cx="371475" cy="387350"/>
          </a:xfrm>
          <a:prstGeom prst="rect">
            <a:avLst/>
          </a:prstGeom>
          <a:noFill/>
          <a:ln w="9525">
            <a:noFill/>
            <a:miter lim="800000"/>
            <a:headEnd/>
            <a:tailEnd/>
          </a:ln>
        </p:spPr>
      </p:pic>
      <p:sp>
        <p:nvSpPr>
          <p:cNvPr id="4114" name="Freeform 18"/>
          <p:cNvSpPr>
            <a:spLocks/>
          </p:cNvSpPr>
          <p:nvPr userDrawn="1"/>
        </p:nvSpPr>
        <p:spPr bwMode="auto">
          <a:xfrm>
            <a:off x="1004888" y="620713"/>
            <a:ext cx="842962" cy="2749550"/>
          </a:xfrm>
          <a:custGeom>
            <a:avLst/>
            <a:gdLst/>
            <a:ahLst/>
            <a:cxnLst>
              <a:cxn ang="0">
                <a:pos x="45" y="0"/>
              </a:cxn>
              <a:cxn ang="0">
                <a:pos x="81" y="1458"/>
              </a:cxn>
              <a:cxn ang="0">
                <a:pos x="531" y="1644"/>
              </a:cxn>
            </a:cxnLst>
            <a:rect l="0" t="0" r="r" b="b"/>
            <a:pathLst>
              <a:path w="531" h="1732">
                <a:moveTo>
                  <a:pt x="45" y="0"/>
                </a:moveTo>
                <a:cubicBezTo>
                  <a:pt x="51" y="243"/>
                  <a:pt x="0" y="1184"/>
                  <a:pt x="81" y="1458"/>
                </a:cubicBezTo>
                <a:cubicBezTo>
                  <a:pt x="162" y="1732"/>
                  <a:pt x="437" y="1605"/>
                  <a:pt x="531" y="1644"/>
                </a:cubicBezTo>
              </a:path>
            </a:pathLst>
          </a:custGeom>
          <a:noFill/>
          <a:ln w="101600">
            <a:solidFill>
              <a:srgbClr val="00985F"/>
            </a:solidFill>
            <a:round/>
            <a:headEnd/>
            <a:tailEnd/>
          </a:ln>
          <a:effectLst/>
        </p:spPr>
        <p:txBody>
          <a:bodyPr/>
          <a:lstStyle/>
          <a:p>
            <a:pPr>
              <a:defRPr/>
            </a:pPr>
            <a:endParaRPr lang="en-US"/>
          </a:p>
        </p:txBody>
      </p:sp>
      <p:pic>
        <p:nvPicPr>
          <p:cNvPr id="3083" name="Picture 19" descr="matters-badge"/>
          <p:cNvPicPr>
            <a:picLocks noChangeAspect="1" noChangeArrowheads="1"/>
          </p:cNvPicPr>
          <p:nvPr userDrawn="1"/>
        </p:nvPicPr>
        <p:blipFill>
          <a:blip r:embed="rId15" cstate="print"/>
          <a:srcRect/>
          <a:stretch>
            <a:fillRect/>
          </a:stretch>
        </p:blipFill>
        <p:spPr bwMode="auto">
          <a:xfrm rot="-489107">
            <a:off x="177800" y="158750"/>
            <a:ext cx="1873250" cy="1182688"/>
          </a:xfrm>
          <a:prstGeom prst="rect">
            <a:avLst/>
          </a:prstGeom>
          <a:noFill/>
          <a:ln w="9525">
            <a:noFill/>
            <a:miter lim="800000"/>
            <a:headEnd/>
            <a:tailEnd/>
          </a:ln>
        </p:spPr>
      </p:pic>
      <p:grpSp>
        <p:nvGrpSpPr>
          <p:cNvPr id="3084" name="Group 20"/>
          <p:cNvGrpSpPr>
            <a:grpSpLocks/>
          </p:cNvGrpSpPr>
          <p:nvPr userDrawn="1"/>
        </p:nvGrpSpPr>
        <p:grpSpPr bwMode="auto">
          <a:xfrm>
            <a:off x="1611313" y="3222625"/>
            <a:ext cx="1016000" cy="1427163"/>
            <a:chOff x="1015" y="2341"/>
            <a:chExt cx="640" cy="899"/>
          </a:xfrm>
        </p:grpSpPr>
        <p:grpSp>
          <p:nvGrpSpPr>
            <p:cNvPr id="3087" name="Group 21"/>
            <p:cNvGrpSpPr>
              <a:grpSpLocks/>
            </p:cNvGrpSpPr>
            <p:nvPr userDrawn="1"/>
          </p:nvGrpSpPr>
          <p:grpSpPr bwMode="auto">
            <a:xfrm>
              <a:off x="1015" y="2341"/>
              <a:ext cx="640" cy="862"/>
              <a:chOff x="1015" y="2341"/>
              <a:chExt cx="640" cy="862"/>
            </a:xfrm>
          </p:grpSpPr>
          <p:sp>
            <p:nvSpPr>
              <p:cNvPr id="4118" name="Oval 22"/>
              <p:cNvSpPr>
                <a:spLocks noChangeArrowheads="1"/>
              </p:cNvSpPr>
              <p:nvPr userDrawn="1"/>
            </p:nvSpPr>
            <p:spPr bwMode="auto">
              <a:xfrm rot="16200000">
                <a:off x="1015" y="2563"/>
                <a:ext cx="640" cy="640"/>
              </a:xfrm>
              <a:prstGeom prst="ellipse">
                <a:avLst/>
              </a:prstGeom>
              <a:solidFill>
                <a:schemeClr val="bg1"/>
              </a:solidFill>
              <a:ln w="101600">
                <a:solidFill>
                  <a:srgbClr val="00985F"/>
                </a:solidFill>
                <a:round/>
                <a:headEnd/>
                <a:tailEnd/>
              </a:ln>
              <a:effectLst/>
            </p:spPr>
            <p:txBody>
              <a:bodyPr wrap="none" anchor="ctr"/>
              <a:lstStyle/>
              <a:p>
                <a:pPr>
                  <a:defRPr/>
                </a:pPr>
                <a:endParaRPr lang="en-US"/>
              </a:p>
            </p:txBody>
          </p:sp>
          <p:sp>
            <p:nvSpPr>
              <p:cNvPr id="4119" name="Line 23"/>
              <p:cNvSpPr>
                <a:spLocks noChangeShapeType="1"/>
              </p:cNvSpPr>
              <p:nvPr userDrawn="1"/>
            </p:nvSpPr>
            <p:spPr bwMode="auto">
              <a:xfrm rot="16420529" flipV="1">
                <a:off x="1219" y="2450"/>
                <a:ext cx="227" cy="9"/>
              </a:xfrm>
              <a:prstGeom prst="line">
                <a:avLst/>
              </a:prstGeom>
              <a:noFill/>
              <a:ln w="101600">
                <a:solidFill>
                  <a:srgbClr val="00985F"/>
                </a:solidFill>
                <a:round/>
                <a:headEnd/>
                <a:tailEnd/>
              </a:ln>
              <a:effectLst/>
            </p:spPr>
            <p:txBody>
              <a:bodyPr/>
              <a:lstStyle/>
              <a:p>
                <a:pPr>
                  <a:defRPr/>
                </a:pPr>
                <a:endParaRPr lang="en-US"/>
              </a:p>
            </p:txBody>
          </p:sp>
        </p:grpSp>
        <p:sp>
          <p:nvSpPr>
            <p:cNvPr id="4120" name="Text Box 24"/>
            <p:cNvSpPr txBox="1">
              <a:spLocks noChangeArrowheads="1"/>
            </p:cNvSpPr>
            <p:nvPr userDrawn="1"/>
          </p:nvSpPr>
          <p:spPr bwMode="auto">
            <a:xfrm>
              <a:off x="1112" y="2568"/>
              <a:ext cx="317" cy="672"/>
            </a:xfrm>
            <a:prstGeom prst="rect">
              <a:avLst/>
            </a:prstGeom>
            <a:noFill/>
            <a:ln w="9525">
              <a:noFill/>
              <a:miter lim="800000"/>
              <a:headEnd/>
              <a:tailEnd/>
            </a:ln>
            <a:effectLst/>
          </p:spPr>
          <p:txBody>
            <a:bodyPr>
              <a:spAutoFit/>
            </a:bodyPr>
            <a:lstStyle/>
            <a:p>
              <a:pPr>
                <a:spcBef>
                  <a:spcPct val="50000"/>
                </a:spcBef>
                <a:defRPr/>
              </a:pPr>
              <a:r>
                <a:rPr lang="en-GB" sz="6400">
                  <a:solidFill>
                    <a:srgbClr val="00985F"/>
                  </a:solidFill>
                  <a:latin typeface="Arial Black" pitchFamily="34" charset="0"/>
                </a:rPr>
                <a:t>£</a:t>
              </a:r>
            </a:p>
          </p:txBody>
        </p:sp>
      </p:grpSp>
      <p:sp>
        <p:nvSpPr>
          <p:cNvPr id="4121" name="AutoShape 25"/>
          <p:cNvSpPr>
            <a:spLocks noChangeArrowheads="1"/>
          </p:cNvSpPr>
          <p:nvPr userDrawn="1"/>
        </p:nvSpPr>
        <p:spPr bwMode="auto">
          <a:xfrm>
            <a:off x="-180975" y="5445125"/>
            <a:ext cx="474663" cy="936625"/>
          </a:xfrm>
          <a:prstGeom prst="roundRect">
            <a:avLst>
              <a:gd name="adj" fmla="val 16667"/>
            </a:avLst>
          </a:prstGeom>
          <a:solidFill>
            <a:srgbClr val="00985F"/>
          </a:solidFill>
          <a:ln w="9525">
            <a:noFill/>
            <a:round/>
            <a:headEnd/>
            <a:tailEnd/>
          </a:ln>
          <a:effectLst/>
        </p:spPr>
        <p:txBody>
          <a:bodyPr wrap="none" anchor="ctr"/>
          <a:lstStyle/>
          <a:p>
            <a:pPr>
              <a:defRPr/>
            </a:pPr>
            <a:endParaRPr lang="en-US"/>
          </a:p>
        </p:txBody>
      </p:sp>
      <p:sp>
        <p:nvSpPr>
          <p:cNvPr id="4122" name="Text Box 26"/>
          <p:cNvSpPr txBox="1">
            <a:spLocks noChangeArrowheads="1"/>
          </p:cNvSpPr>
          <p:nvPr userDrawn="1"/>
        </p:nvSpPr>
        <p:spPr bwMode="auto">
          <a:xfrm rot="16200000">
            <a:off x="-327025" y="57292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7" descr="student-finance-england_logo"/>
          <p:cNvPicPr>
            <a:picLocks noChangeAspect="1" noChangeArrowheads="1"/>
          </p:cNvPicPr>
          <p:nvPr userDrawn="1"/>
        </p:nvPicPr>
        <p:blipFill>
          <a:blip r:embed="rId13" cstate="print"/>
          <a:srcRect/>
          <a:stretch>
            <a:fillRect/>
          </a:stretch>
        </p:blipFill>
        <p:spPr bwMode="auto">
          <a:xfrm>
            <a:off x="6011863" y="333375"/>
            <a:ext cx="2830512" cy="328613"/>
          </a:xfrm>
          <a:prstGeom prst="rect">
            <a:avLst/>
          </a:prstGeom>
          <a:noFill/>
          <a:ln w="9525">
            <a:noFill/>
            <a:miter lim="800000"/>
            <a:headEnd/>
            <a:tailEnd/>
          </a:ln>
        </p:spPr>
      </p:pic>
      <p:sp>
        <p:nvSpPr>
          <p:cNvPr id="5128" name="Line 8"/>
          <p:cNvSpPr>
            <a:spLocks noChangeShapeType="1"/>
          </p:cNvSpPr>
          <p:nvPr userDrawn="1"/>
        </p:nvSpPr>
        <p:spPr bwMode="auto">
          <a:xfrm flipV="1">
            <a:off x="5003800" y="0"/>
            <a:ext cx="0" cy="5084763"/>
          </a:xfrm>
          <a:prstGeom prst="line">
            <a:avLst/>
          </a:prstGeom>
          <a:noFill/>
          <a:ln w="101600">
            <a:solidFill>
              <a:srgbClr val="C90062"/>
            </a:solidFill>
            <a:round/>
            <a:headEnd/>
            <a:tailEnd/>
          </a:ln>
          <a:effectLst/>
        </p:spPr>
        <p:txBody>
          <a:bodyPr/>
          <a:lstStyle/>
          <a:p>
            <a:pPr>
              <a:defRPr/>
            </a:pPr>
            <a:endParaRPr lang="en-US"/>
          </a:p>
        </p:txBody>
      </p:sp>
      <p:sp>
        <p:nvSpPr>
          <p:cNvPr id="5129" name="Line 9"/>
          <p:cNvSpPr>
            <a:spLocks noChangeShapeType="1"/>
          </p:cNvSpPr>
          <p:nvPr userDrawn="1"/>
        </p:nvSpPr>
        <p:spPr bwMode="auto">
          <a:xfrm>
            <a:off x="1692275" y="3222625"/>
            <a:ext cx="7451725" cy="0"/>
          </a:xfrm>
          <a:prstGeom prst="line">
            <a:avLst/>
          </a:prstGeom>
          <a:noFill/>
          <a:ln w="101600">
            <a:solidFill>
              <a:srgbClr val="C90062"/>
            </a:solidFill>
            <a:round/>
            <a:headEnd/>
            <a:tailEnd/>
          </a:ln>
          <a:effectLst/>
        </p:spPr>
        <p:txBody>
          <a:bodyPr/>
          <a:lstStyle/>
          <a:p>
            <a:pPr>
              <a:defRPr/>
            </a:pPr>
            <a:endParaRPr lang="en-US"/>
          </a:p>
        </p:txBody>
      </p:sp>
      <p:grpSp>
        <p:nvGrpSpPr>
          <p:cNvPr id="4101" name="Group 10"/>
          <p:cNvGrpSpPr>
            <a:grpSpLocks/>
          </p:cNvGrpSpPr>
          <p:nvPr userDrawn="1"/>
        </p:nvGrpSpPr>
        <p:grpSpPr bwMode="auto">
          <a:xfrm>
            <a:off x="4970463" y="5032375"/>
            <a:ext cx="4173537" cy="1060450"/>
            <a:chOff x="3131" y="3170"/>
            <a:chExt cx="2629" cy="668"/>
          </a:xfrm>
        </p:grpSpPr>
        <p:sp>
          <p:nvSpPr>
            <p:cNvPr id="5131" name="Freeform 11"/>
            <p:cNvSpPr>
              <a:spLocks/>
            </p:cNvSpPr>
            <p:nvPr userDrawn="1"/>
          </p:nvSpPr>
          <p:spPr bwMode="auto">
            <a:xfrm>
              <a:off x="3131" y="3170"/>
              <a:ext cx="562" cy="668"/>
            </a:xfrm>
            <a:custGeom>
              <a:avLst/>
              <a:gdLst/>
              <a:ahLst/>
              <a:cxnLst>
                <a:cxn ang="0">
                  <a:pos x="34" y="0"/>
                </a:cxn>
                <a:cxn ang="0">
                  <a:pos x="88" y="564"/>
                </a:cxn>
                <a:cxn ang="0">
                  <a:pos x="562" y="624"/>
                </a:cxn>
              </a:cxnLst>
              <a:rect l="0" t="0" r="r" b="b"/>
              <a:pathLst>
                <a:path w="562" h="668">
                  <a:moveTo>
                    <a:pt x="34" y="0"/>
                  </a:moveTo>
                  <a:cubicBezTo>
                    <a:pt x="43" y="94"/>
                    <a:pt x="0" y="460"/>
                    <a:pt x="88" y="564"/>
                  </a:cubicBezTo>
                  <a:cubicBezTo>
                    <a:pt x="176" y="668"/>
                    <a:pt x="463" y="612"/>
                    <a:pt x="562" y="624"/>
                  </a:cubicBezTo>
                </a:path>
              </a:pathLst>
            </a:custGeom>
            <a:noFill/>
            <a:ln w="101600">
              <a:solidFill>
                <a:srgbClr val="C90062"/>
              </a:solidFill>
              <a:round/>
              <a:headEnd/>
              <a:tailEnd/>
            </a:ln>
            <a:effectLst/>
          </p:spPr>
          <p:txBody>
            <a:bodyPr/>
            <a:lstStyle/>
            <a:p>
              <a:pPr>
                <a:defRPr/>
              </a:pPr>
              <a:endParaRPr lang="en-US"/>
            </a:p>
          </p:txBody>
        </p:sp>
        <p:sp>
          <p:nvSpPr>
            <p:cNvPr id="5132" name="Line 12"/>
            <p:cNvSpPr>
              <a:spLocks noChangeShapeType="1"/>
            </p:cNvSpPr>
            <p:nvPr userDrawn="1"/>
          </p:nvSpPr>
          <p:spPr bwMode="auto">
            <a:xfrm flipH="1">
              <a:off x="3584" y="3793"/>
              <a:ext cx="2176" cy="0"/>
            </a:xfrm>
            <a:prstGeom prst="line">
              <a:avLst/>
            </a:prstGeom>
            <a:noFill/>
            <a:ln w="101600">
              <a:solidFill>
                <a:srgbClr val="C90062"/>
              </a:solidFill>
              <a:round/>
              <a:headEnd/>
              <a:tailEnd/>
            </a:ln>
            <a:effectLst/>
          </p:spPr>
          <p:txBody>
            <a:bodyPr/>
            <a:lstStyle/>
            <a:p>
              <a:pPr>
                <a:defRPr/>
              </a:pPr>
              <a:endParaRPr lang="en-US"/>
            </a:p>
          </p:txBody>
        </p:sp>
      </p:grpSp>
      <p:sp>
        <p:nvSpPr>
          <p:cNvPr id="5133" name="Oval 13"/>
          <p:cNvSpPr>
            <a:spLocks noChangeArrowheads="1"/>
          </p:cNvSpPr>
          <p:nvPr userDrawn="1"/>
        </p:nvSpPr>
        <p:spPr bwMode="auto">
          <a:xfrm>
            <a:off x="3132138" y="1339850"/>
            <a:ext cx="3744912" cy="3744913"/>
          </a:xfrm>
          <a:prstGeom prst="ellipse">
            <a:avLst/>
          </a:prstGeom>
          <a:solidFill>
            <a:schemeClr val="bg1"/>
          </a:solidFill>
          <a:ln w="101600">
            <a:solidFill>
              <a:schemeClr val="bg2"/>
            </a:solidFill>
            <a:round/>
            <a:headEnd/>
            <a:tailEnd/>
          </a:ln>
          <a:effectLst/>
        </p:spPr>
        <p:txBody>
          <a:bodyPr wrap="none" anchor="ctr"/>
          <a:lstStyle/>
          <a:p>
            <a:pPr algn="ctr">
              <a:defRPr/>
            </a:pPr>
            <a:endParaRPr lang="en-US" sz="4000">
              <a:latin typeface="HelveticaNeueLT Std" pitchFamily="34" charset="0"/>
            </a:endParaRPr>
          </a:p>
        </p:txBody>
      </p:sp>
      <p:sp>
        <p:nvSpPr>
          <p:cNvPr id="5135" name="Oval 15"/>
          <p:cNvSpPr>
            <a:spLocks noChangeArrowheads="1"/>
          </p:cNvSpPr>
          <p:nvPr userDrawn="1"/>
        </p:nvSpPr>
        <p:spPr bwMode="auto">
          <a:xfrm>
            <a:off x="4105275" y="5475288"/>
            <a:ext cx="690563" cy="690562"/>
          </a:xfrm>
          <a:prstGeom prst="ellipse">
            <a:avLst/>
          </a:prstGeom>
          <a:solidFill>
            <a:schemeClr val="bg1"/>
          </a:solidFill>
          <a:ln w="101600">
            <a:solidFill>
              <a:srgbClr val="C90062"/>
            </a:solidFill>
            <a:round/>
            <a:headEnd/>
            <a:tailEnd/>
          </a:ln>
          <a:effectLst/>
        </p:spPr>
        <p:txBody>
          <a:bodyPr wrap="none" anchor="ctr"/>
          <a:lstStyle/>
          <a:p>
            <a:pPr>
              <a:defRPr/>
            </a:pPr>
            <a:endParaRPr lang="en-US"/>
          </a:p>
        </p:txBody>
      </p:sp>
      <p:sp>
        <p:nvSpPr>
          <p:cNvPr id="5136" name="Line 16"/>
          <p:cNvSpPr>
            <a:spLocks noChangeShapeType="1"/>
          </p:cNvSpPr>
          <p:nvPr userDrawn="1"/>
        </p:nvSpPr>
        <p:spPr bwMode="auto">
          <a:xfrm flipV="1">
            <a:off x="4795838" y="5805488"/>
            <a:ext cx="244475" cy="15875"/>
          </a:xfrm>
          <a:prstGeom prst="line">
            <a:avLst/>
          </a:prstGeom>
          <a:noFill/>
          <a:ln w="101600">
            <a:solidFill>
              <a:srgbClr val="C90062"/>
            </a:solidFill>
            <a:round/>
            <a:headEnd/>
            <a:tailEnd/>
          </a:ln>
          <a:effectLst/>
        </p:spPr>
        <p:txBody>
          <a:bodyPr/>
          <a:lstStyle/>
          <a:p>
            <a:pPr>
              <a:defRPr/>
            </a:pPr>
            <a:endParaRPr lang="en-US"/>
          </a:p>
        </p:txBody>
      </p:sp>
      <p:pic>
        <p:nvPicPr>
          <p:cNvPr id="4105" name="Picture 17" descr="pink-pig2"/>
          <p:cNvPicPr>
            <a:picLocks noChangeAspect="1" noChangeArrowheads="1"/>
          </p:cNvPicPr>
          <p:nvPr userDrawn="1"/>
        </p:nvPicPr>
        <p:blipFill>
          <a:blip r:embed="rId14" cstate="print"/>
          <a:srcRect/>
          <a:stretch>
            <a:fillRect/>
          </a:stretch>
        </p:blipFill>
        <p:spPr bwMode="auto">
          <a:xfrm>
            <a:off x="4248150" y="5634038"/>
            <a:ext cx="371475" cy="387350"/>
          </a:xfrm>
          <a:prstGeom prst="rect">
            <a:avLst/>
          </a:prstGeom>
          <a:noFill/>
          <a:ln w="9525">
            <a:noFill/>
            <a:miter lim="800000"/>
            <a:headEnd/>
            <a:tailEnd/>
          </a:ln>
        </p:spPr>
      </p:pic>
      <p:sp>
        <p:nvSpPr>
          <p:cNvPr id="5138" name="Freeform 18"/>
          <p:cNvSpPr>
            <a:spLocks/>
          </p:cNvSpPr>
          <p:nvPr userDrawn="1"/>
        </p:nvSpPr>
        <p:spPr bwMode="auto">
          <a:xfrm>
            <a:off x="1004888" y="620713"/>
            <a:ext cx="842962" cy="2749550"/>
          </a:xfrm>
          <a:custGeom>
            <a:avLst/>
            <a:gdLst/>
            <a:ahLst/>
            <a:cxnLst>
              <a:cxn ang="0">
                <a:pos x="45" y="0"/>
              </a:cxn>
              <a:cxn ang="0">
                <a:pos x="81" y="1458"/>
              </a:cxn>
              <a:cxn ang="0">
                <a:pos x="531" y="1644"/>
              </a:cxn>
            </a:cxnLst>
            <a:rect l="0" t="0" r="r" b="b"/>
            <a:pathLst>
              <a:path w="531" h="1732">
                <a:moveTo>
                  <a:pt x="45" y="0"/>
                </a:moveTo>
                <a:cubicBezTo>
                  <a:pt x="51" y="243"/>
                  <a:pt x="0" y="1184"/>
                  <a:pt x="81" y="1458"/>
                </a:cubicBezTo>
                <a:cubicBezTo>
                  <a:pt x="162" y="1732"/>
                  <a:pt x="437" y="1605"/>
                  <a:pt x="531" y="1644"/>
                </a:cubicBezTo>
              </a:path>
            </a:pathLst>
          </a:custGeom>
          <a:noFill/>
          <a:ln w="101600">
            <a:solidFill>
              <a:srgbClr val="C90062"/>
            </a:solidFill>
            <a:round/>
            <a:headEnd/>
            <a:tailEnd/>
          </a:ln>
          <a:effectLst/>
        </p:spPr>
        <p:txBody>
          <a:bodyPr/>
          <a:lstStyle/>
          <a:p>
            <a:pPr>
              <a:defRPr/>
            </a:pPr>
            <a:endParaRPr lang="en-US"/>
          </a:p>
        </p:txBody>
      </p:sp>
      <p:pic>
        <p:nvPicPr>
          <p:cNvPr id="4107" name="Picture 19" descr="matters-badge"/>
          <p:cNvPicPr>
            <a:picLocks noChangeAspect="1" noChangeArrowheads="1"/>
          </p:cNvPicPr>
          <p:nvPr userDrawn="1"/>
        </p:nvPicPr>
        <p:blipFill>
          <a:blip r:embed="rId15" cstate="print"/>
          <a:srcRect/>
          <a:stretch>
            <a:fillRect/>
          </a:stretch>
        </p:blipFill>
        <p:spPr bwMode="auto">
          <a:xfrm rot="-489107">
            <a:off x="177800" y="158750"/>
            <a:ext cx="1873250" cy="1182688"/>
          </a:xfrm>
          <a:prstGeom prst="rect">
            <a:avLst/>
          </a:prstGeom>
          <a:noFill/>
          <a:ln w="9525">
            <a:noFill/>
            <a:miter lim="800000"/>
            <a:headEnd/>
            <a:tailEnd/>
          </a:ln>
        </p:spPr>
      </p:pic>
      <p:grpSp>
        <p:nvGrpSpPr>
          <p:cNvPr id="4108" name="Group 21"/>
          <p:cNvGrpSpPr>
            <a:grpSpLocks/>
          </p:cNvGrpSpPr>
          <p:nvPr userDrawn="1"/>
        </p:nvGrpSpPr>
        <p:grpSpPr bwMode="auto">
          <a:xfrm>
            <a:off x="1611313" y="3222625"/>
            <a:ext cx="1016000" cy="1368425"/>
            <a:chOff x="1015" y="2341"/>
            <a:chExt cx="640" cy="862"/>
          </a:xfrm>
        </p:grpSpPr>
        <p:sp>
          <p:nvSpPr>
            <p:cNvPr id="5142" name="Oval 22"/>
            <p:cNvSpPr>
              <a:spLocks noChangeArrowheads="1"/>
            </p:cNvSpPr>
            <p:nvPr userDrawn="1"/>
          </p:nvSpPr>
          <p:spPr bwMode="auto">
            <a:xfrm rot="16200000">
              <a:off x="1015" y="2563"/>
              <a:ext cx="640" cy="640"/>
            </a:xfrm>
            <a:prstGeom prst="ellipse">
              <a:avLst/>
            </a:prstGeom>
            <a:solidFill>
              <a:schemeClr val="bg1"/>
            </a:solidFill>
            <a:ln w="101600">
              <a:solidFill>
                <a:srgbClr val="C90062"/>
              </a:solidFill>
              <a:round/>
              <a:headEnd/>
              <a:tailEnd/>
            </a:ln>
            <a:effectLst/>
          </p:spPr>
          <p:txBody>
            <a:bodyPr wrap="none" anchor="ctr"/>
            <a:lstStyle/>
            <a:p>
              <a:pPr>
                <a:defRPr/>
              </a:pPr>
              <a:endParaRPr lang="en-US"/>
            </a:p>
          </p:txBody>
        </p:sp>
        <p:sp>
          <p:nvSpPr>
            <p:cNvPr id="5143" name="Line 23"/>
            <p:cNvSpPr>
              <a:spLocks noChangeShapeType="1"/>
            </p:cNvSpPr>
            <p:nvPr userDrawn="1"/>
          </p:nvSpPr>
          <p:spPr bwMode="auto">
            <a:xfrm rot="16420529" flipV="1">
              <a:off x="1219" y="2450"/>
              <a:ext cx="227" cy="9"/>
            </a:xfrm>
            <a:prstGeom prst="line">
              <a:avLst/>
            </a:prstGeom>
            <a:noFill/>
            <a:ln w="101600">
              <a:solidFill>
                <a:srgbClr val="C90062"/>
              </a:solidFill>
              <a:round/>
              <a:headEnd/>
              <a:tailEnd/>
            </a:ln>
            <a:effectLst/>
          </p:spPr>
          <p:txBody>
            <a:bodyPr/>
            <a:lstStyle/>
            <a:p>
              <a:pPr>
                <a:defRPr/>
              </a:pPr>
              <a:endParaRPr lang="en-US"/>
            </a:p>
          </p:txBody>
        </p:sp>
      </p:grpSp>
      <p:sp>
        <p:nvSpPr>
          <p:cNvPr id="5144" name="Text Box 24"/>
          <p:cNvSpPr txBox="1">
            <a:spLocks noChangeArrowheads="1"/>
          </p:cNvSpPr>
          <p:nvPr userDrawn="1"/>
        </p:nvSpPr>
        <p:spPr bwMode="auto">
          <a:xfrm>
            <a:off x="1765300" y="3582988"/>
            <a:ext cx="503238" cy="1066800"/>
          </a:xfrm>
          <a:prstGeom prst="rect">
            <a:avLst/>
          </a:prstGeom>
          <a:noFill/>
          <a:ln w="9525">
            <a:noFill/>
            <a:miter lim="800000"/>
            <a:headEnd/>
            <a:tailEnd/>
          </a:ln>
          <a:effectLst/>
        </p:spPr>
        <p:txBody>
          <a:bodyPr>
            <a:spAutoFit/>
          </a:bodyPr>
          <a:lstStyle/>
          <a:p>
            <a:pPr>
              <a:spcBef>
                <a:spcPct val="50000"/>
              </a:spcBef>
              <a:defRPr/>
            </a:pPr>
            <a:r>
              <a:rPr lang="en-GB" sz="6400">
                <a:solidFill>
                  <a:srgbClr val="C90062"/>
                </a:solidFill>
                <a:latin typeface="Arial Black" pitchFamily="34" charset="0"/>
              </a:rPr>
              <a:t>£</a:t>
            </a:r>
          </a:p>
        </p:txBody>
      </p:sp>
      <p:sp>
        <p:nvSpPr>
          <p:cNvPr id="5145" name="AutoShape 25"/>
          <p:cNvSpPr>
            <a:spLocks noChangeArrowheads="1"/>
          </p:cNvSpPr>
          <p:nvPr userDrawn="1"/>
        </p:nvSpPr>
        <p:spPr bwMode="auto">
          <a:xfrm>
            <a:off x="-180975" y="5445125"/>
            <a:ext cx="474663" cy="936625"/>
          </a:xfrm>
          <a:prstGeom prst="roundRect">
            <a:avLst>
              <a:gd name="adj" fmla="val 16667"/>
            </a:avLst>
          </a:prstGeom>
          <a:solidFill>
            <a:srgbClr val="C90062"/>
          </a:solidFill>
          <a:ln w="9525">
            <a:noFill/>
            <a:round/>
            <a:headEnd/>
            <a:tailEnd/>
          </a:ln>
          <a:effectLst/>
        </p:spPr>
        <p:txBody>
          <a:bodyPr wrap="none" anchor="ctr"/>
          <a:lstStyle/>
          <a:p>
            <a:pPr>
              <a:defRPr/>
            </a:pPr>
            <a:endParaRPr lang="en-US"/>
          </a:p>
        </p:txBody>
      </p:sp>
      <p:sp>
        <p:nvSpPr>
          <p:cNvPr id="5146" name="Text Box 26"/>
          <p:cNvSpPr txBox="1">
            <a:spLocks noChangeArrowheads="1"/>
          </p:cNvSpPr>
          <p:nvPr userDrawn="1"/>
        </p:nvSpPr>
        <p:spPr bwMode="auto">
          <a:xfrm rot="16200000">
            <a:off x="-327025" y="57292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7" descr="student-finance-england_logo"/>
          <p:cNvPicPr>
            <a:picLocks noChangeAspect="1" noChangeArrowheads="1"/>
          </p:cNvPicPr>
          <p:nvPr userDrawn="1"/>
        </p:nvPicPr>
        <p:blipFill>
          <a:blip r:embed="rId13" cstate="print"/>
          <a:srcRect/>
          <a:stretch>
            <a:fillRect/>
          </a:stretch>
        </p:blipFill>
        <p:spPr bwMode="auto">
          <a:xfrm>
            <a:off x="6011863" y="333375"/>
            <a:ext cx="2830512" cy="328613"/>
          </a:xfrm>
          <a:prstGeom prst="rect">
            <a:avLst/>
          </a:prstGeom>
          <a:noFill/>
          <a:ln w="9525">
            <a:noFill/>
            <a:miter lim="800000"/>
            <a:headEnd/>
            <a:tailEnd/>
          </a:ln>
        </p:spPr>
      </p:pic>
      <p:sp>
        <p:nvSpPr>
          <p:cNvPr id="6152" name="Line 8"/>
          <p:cNvSpPr>
            <a:spLocks noChangeShapeType="1"/>
          </p:cNvSpPr>
          <p:nvPr userDrawn="1"/>
        </p:nvSpPr>
        <p:spPr bwMode="auto">
          <a:xfrm flipV="1">
            <a:off x="5003800" y="0"/>
            <a:ext cx="0" cy="5084763"/>
          </a:xfrm>
          <a:prstGeom prst="line">
            <a:avLst/>
          </a:prstGeom>
          <a:noFill/>
          <a:ln w="101600">
            <a:solidFill>
              <a:srgbClr val="001F51"/>
            </a:solidFill>
            <a:round/>
            <a:headEnd/>
            <a:tailEnd/>
          </a:ln>
          <a:effectLst/>
        </p:spPr>
        <p:txBody>
          <a:bodyPr/>
          <a:lstStyle/>
          <a:p>
            <a:pPr>
              <a:defRPr/>
            </a:pPr>
            <a:endParaRPr lang="en-US"/>
          </a:p>
        </p:txBody>
      </p:sp>
      <p:sp>
        <p:nvSpPr>
          <p:cNvPr id="6153" name="Line 9"/>
          <p:cNvSpPr>
            <a:spLocks noChangeShapeType="1"/>
          </p:cNvSpPr>
          <p:nvPr userDrawn="1"/>
        </p:nvSpPr>
        <p:spPr bwMode="auto">
          <a:xfrm>
            <a:off x="1692275" y="3222625"/>
            <a:ext cx="7451725" cy="0"/>
          </a:xfrm>
          <a:prstGeom prst="line">
            <a:avLst/>
          </a:prstGeom>
          <a:noFill/>
          <a:ln w="101600">
            <a:solidFill>
              <a:srgbClr val="001F51"/>
            </a:solidFill>
            <a:round/>
            <a:headEnd/>
            <a:tailEnd/>
          </a:ln>
          <a:effectLst/>
        </p:spPr>
        <p:txBody>
          <a:bodyPr/>
          <a:lstStyle/>
          <a:p>
            <a:pPr>
              <a:defRPr/>
            </a:pPr>
            <a:endParaRPr lang="en-US"/>
          </a:p>
        </p:txBody>
      </p:sp>
      <p:grpSp>
        <p:nvGrpSpPr>
          <p:cNvPr id="5125" name="Group 10"/>
          <p:cNvGrpSpPr>
            <a:grpSpLocks/>
          </p:cNvGrpSpPr>
          <p:nvPr userDrawn="1"/>
        </p:nvGrpSpPr>
        <p:grpSpPr bwMode="auto">
          <a:xfrm>
            <a:off x="4970463" y="5032375"/>
            <a:ext cx="4173537" cy="1060450"/>
            <a:chOff x="3131" y="3170"/>
            <a:chExt cx="2629" cy="668"/>
          </a:xfrm>
        </p:grpSpPr>
        <p:sp>
          <p:nvSpPr>
            <p:cNvPr id="6155" name="Freeform 11"/>
            <p:cNvSpPr>
              <a:spLocks/>
            </p:cNvSpPr>
            <p:nvPr userDrawn="1"/>
          </p:nvSpPr>
          <p:spPr bwMode="auto">
            <a:xfrm>
              <a:off x="3131" y="3170"/>
              <a:ext cx="562" cy="668"/>
            </a:xfrm>
            <a:custGeom>
              <a:avLst/>
              <a:gdLst/>
              <a:ahLst/>
              <a:cxnLst>
                <a:cxn ang="0">
                  <a:pos x="34" y="0"/>
                </a:cxn>
                <a:cxn ang="0">
                  <a:pos x="88" y="564"/>
                </a:cxn>
                <a:cxn ang="0">
                  <a:pos x="562" y="624"/>
                </a:cxn>
              </a:cxnLst>
              <a:rect l="0" t="0" r="r" b="b"/>
              <a:pathLst>
                <a:path w="562" h="668">
                  <a:moveTo>
                    <a:pt x="34" y="0"/>
                  </a:moveTo>
                  <a:cubicBezTo>
                    <a:pt x="43" y="94"/>
                    <a:pt x="0" y="460"/>
                    <a:pt x="88" y="564"/>
                  </a:cubicBezTo>
                  <a:cubicBezTo>
                    <a:pt x="176" y="668"/>
                    <a:pt x="463" y="612"/>
                    <a:pt x="562" y="624"/>
                  </a:cubicBezTo>
                </a:path>
              </a:pathLst>
            </a:custGeom>
            <a:noFill/>
            <a:ln w="101600">
              <a:solidFill>
                <a:srgbClr val="001F51"/>
              </a:solidFill>
              <a:round/>
              <a:headEnd/>
              <a:tailEnd/>
            </a:ln>
            <a:effectLst/>
          </p:spPr>
          <p:txBody>
            <a:bodyPr/>
            <a:lstStyle/>
            <a:p>
              <a:pPr>
                <a:defRPr/>
              </a:pPr>
              <a:endParaRPr lang="en-US"/>
            </a:p>
          </p:txBody>
        </p:sp>
        <p:sp>
          <p:nvSpPr>
            <p:cNvPr id="6156" name="Line 12"/>
            <p:cNvSpPr>
              <a:spLocks noChangeShapeType="1"/>
            </p:cNvSpPr>
            <p:nvPr userDrawn="1"/>
          </p:nvSpPr>
          <p:spPr bwMode="auto">
            <a:xfrm flipH="1">
              <a:off x="3584" y="3793"/>
              <a:ext cx="2176" cy="0"/>
            </a:xfrm>
            <a:prstGeom prst="line">
              <a:avLst/>
            </a:prstGeom>
            <a:noFill/>
            <a:ln w="101600">
              <a:solidFill>
                <a:srgbClr val="001F51"/>
              </a:solidFill>
              <a:round/>
              <a:headEnd/>
              <a:tailEnd/>
            </a:ln>
            <a:effectLst/>
          </p:spPr>
          <p:txBody>
            <a:bodyPr/>
            <a:lstStyle/>
            <a:p>
              <a:pPr>
                <a:defRPr/>
              </a:pPr>
              <a:endParaRPr lang="en-US"/>
            </a:p>
          </p:txBody>
        </p:sp>
      </p:grpSp>
      <p:sp>
        <p:nvSpPr>
          <p:cNvPr id="6157" name="Oval 13"/>
          <p:cNvSpPr>
            <a:spLocks noChangeArrowheads="1"/>
          </p:cNvSpPr>
          <p:nvPr userDrawn="1"/>
        </p:nvSpPr>
        <p:spPr bwMode="auto">
          <a:xfrm>
            <a:off x="3132138" y="1339850"/>
            <a:ext cx="3744912" cy="3744913"/>
          </a:xfrm>
          <a:prstGeom prst="ellipse">
            <a:avLst/>
          </a:prstGeom>
          <a:solidFill>
            <a:schemeClr val="bg1"/>
          </a:solidFill>
          <a:ln w="101600">
            <a:solidFill>
              <a:schemeClr val="bg2"/>
            </a:solidFill>
            <a:round/>
            <a:headEnd/>
            <a:tailEnd/>
          </a:ln>
          <a:effectLst/>
        </p:spPr>
        <p:txBody>
          <a:bodyPr wrap="none" anchor="ctr"/>
          <a:lstStyle/>
          <a:p>
            <a:pPr algn="ctr">
              <a:defRPr/>
            </a:pPr>
            <a:endParaRPr lang="en-US" sz="4000">
              <a:latin typeface="HelveticaNeueLT Std" pitchFamily="34" charset="0"/>
            </a:endParaRPr>
          </a:p>
        </p:txBody>
      </p:sp>
      <p:sp>
        <p:nvSpPr>
          <p:cNvPr id="6159" name="Oval 15"/>
          <p:cNvSpPr>
            <a:spLocks noChangeArrowheads="1"/>
          </p:cNvSpPr>
          <p:nvPr userDrawn="1"/>
        </p:nvSpPr>
        <p:spPr bwMode="auto">
          <a:xfrm>
            <a:off x="4105275" y="5475288"/>
            <a:ext cx="690563" cy="690562"/>
          </a:xfrm>
          <a:prstGeom prst="ellipse">
            <a:avLst/>
          </a:prstGeom>
          <a:solidFill>
            <a:schemeClr val="bg1"/>
          </a:solidFill>
          <a:ln w="101600">
            <a:solidFill>
              <a:srgbClr val="001F51"/>
            </a:solidFill>
            <a:round/>
            <a:headEnd/>
            <a:tailEnd/>
          </a:ln>
          <a:effectLst/>
        </p:spPr>
        <p:txBody>
          <a:bodyPr wrap="none" anchor="ctr"/>
          <a:lstStyle/>
          <a:p>
            <a:pPr>
              <a:defRPr/>
            </a:pPr>
            <a:endParaRPr lang="en-US"/>
          </a:p>
        </p:txBody>
      </p:sp>
      <p:sp>
        <p:nvSpPr>
          <p:cNvPr id="6160" name="Line 16"/>
          <p:cNvSpPr>
            <a:spLocks noChangeShapeType="1"/>
          </p:cNvSpPr>
          <p:nvPr userDrawn="1"/>
        </p:nvSpPr>
        <p:spPr bwMode="auto">
          <a:xfrm flipV="1">
            <a:off x="4795838" y="5805488"/>
            <a:ext cx="244475" cy="15875"/>
          </a:xfrm>
          <a:prstGeom prst="line">
            <a:avLst/>
          </a:prstGeom>
          <a:noFill/>
          <a:ln w="101600">
            <a:solidFill>
              <a:srgbClr val="001F51"/>
            </a:solidFill>
            <a:round/>
            <a:headEnd/>
            <a:tailEnd/>
          </a:ln>
          <a:effectLst/>
        </p:spPr>
        <p:txBody>
          <a:bodyPr/>
          <a:lstStyle/>
          <a:p>
            <a:pPr>
              <a:defRPr/>
            </a:pPr>
            <a:endParaRPr lang="en-US"/>
          </a:p>
        </p:txBody>
      </p:sp>
      <p:pic>
        <p:nvPicPr>
          <p:cNvPr id="5129" name="Picture 17" descr="pink-pig2"/>
          <p:cNvPicPr>
            <a:picLocks noChangeAspect="1" noChangeArrowheads="1"/>
          </p:cNvPicPr>
          <p:nvPr userDrawn="1"/>
        </p:nvPicPr>
        <p:blipFill>
          <a:blip r:embed="rId14" cstate="print"/>
          <a:srcRect/>
          <a:stretch>
            <a:fillRect/>
          </a:stretch>
        </p:blipFill>
        <p:spPr bwMode="auto">
          <a:xfrm>
            <a:off x="4248150" y="5634038"/>
            <a:ext cx="371475" cy="387350"/>
          </a:xfrm>
          <a:prstGeom prst="rect">
            <a:avLst/>
          </a:prstGeom>
          <a:noFill/>
          <a:ln w="9525">
            <a:noFill/>
            <a:miter lim="800000"/>
            <a:headEnd/>
            <a:tailEnd/>
          </a:ln>
        </p:spPr>
      </p:pic>
      <p:sp>
        <p:nvSpPr>
          <p:cNvPr id="6162" name="Freeform 18"/>
          <p:cNvSpPr>
            <a:spLocks/>
          </p:cNvSpPr>
          <p:nvPr userDrawn="1"/>
        </p:nvSpPr>
        <p:spPr bwMode="auto">
          <a:xfrm>
            <a:off x="1004888" y="620713"/>
            <a:ext cx="842962" cy="2749550"/>
          </a:xfrm>
          <a:custGeom>
            <a:avLst/>
            <a:gdLst/>
            <a:ahLst/>
            <a:cxnLst>
              <a:cxn ang="0">
                <a:pos x="45" y="0"/>
              </a:cxn>
              <a:cxn ang="0">
                <a:pos x="81" y="1458"/>
              </a:cxn>
              <a:cxn ang="0">
                <a:pos x="531" y="1644"/>
              </a:cxn>
            </a:cxnLst>
            <a:rect l="0" t="0" r="r" b="b"/>
            <a:pathLst>
              <a:path w="531" h="1732">
                <a:moveTo>
                  <a:pt x="45" y="0"/>
                </a:moveTo>
                <a:cubicBezTo>
                  <a:pt x="51" y="243"/>
                  <a:pt x="0" y="1184"/>
                  <a:pt x="81" y="1458"/>
                </a:cubicBezTo>
                <a:cubicBezTo>
                  <a:pt x="162" y="1732"/>
                  <a:pt x="437" y="1605"/>
                  <a:pt x="531" y="1644"/>
                </a:cubicBezTo>
              </a:path>
            </a:pathLst>
          </a:custGeom>
          <a:noFill/>
          <a:ln w="101600">
            <a:solidFill>
              <a:srgbClr val="001F51"/>
            </a:solidFill>
            <a:round/>
            <a:headEnd/>
            <a:tailEnd/>
          </a:ln>
          <a:effectLst/>
        </p:spPr>
        <p:txBody>
          <a:bodyPr/>
          <a:lstStyle/>
          <a:p>
            <a:pPr>
              <a:defRPr/>
            </a:pPr>
            <a:endParaRPr lang="en-US"/>
          </a:p>
        </p:txBody>
      </p:sp>
      <p:pic>
        <p:nvPicPr>
          <p:cNvPr id="5131" name="Picture 19" descr="matters-badge"/>
          <p:cNvPicPr>
            <a:picLocks noChangeAspect="1" noChangeArrowheads="1"/>
          </p:cNvPicPr>
          <p:nvPr userDrawn="1"/>
        </p:nvPicPr>
        <p:blipFill>
          <a:blip r:embed="rId15" cstate="print"/>
          <a:srcRect/>
          <a:stretch>
            <a:fillRect/>
          </a:stretch>
        </p:blipFill>
        <p:spPr bwMode="auto">
          <a:xfrm rot="-489107">
            <a:off x="177800" y="158750"/>
            <a:ext cx="1873250" cy="1182688"/>
          </a:xfrm>
          <a:prstGeom prst="rect">
            <a:avLst/>
          </a:prstGeom>
          <a:noFill/>
          <a:ln w="9525">
            <a:noFill/>
            <a:miter lim="800000"/>
            <a:headEnd/>
            <a:tailEnd/>
          </a:ln>
        </p:spPr>
      </p:pic>
      <p:grpSp>
        <p:nvGrpSpPr>
          <p:cNvPr id="5132" name="Group 21"/>
          <p:cNvGrpSpPr>
            <a:grpSpLocks/>
          </p:cNvGrpSpPr>
          <p:nvPr userDrawn="1"/>
        </p:nvGrpSpPr>
        <p:grpSpPr bwMode="auto">
          <a:xfrm>
            <a:off x="1611313" y="3222625"/>
            <a:ext cx="1016000" cy="1368425"/>
            <a:chOff x="1015" y="2341"/>
            <a:chExt cx="640" cy="862"/>
          </a:xfrm>
        </p:grpSpPr>
        <p:sp>
          <p:nvSpPr>
            <p:cNvPr id="6166" name="Oval 22"/>
            <p:cNvSpPr>
              <a:spLocks noChangeArrowheads="1"/>
            </p:cNvSpPr>
            <p:nvPr userDrawn="1"/>
          </p:nvSpPr>
          <p:spPr bwMode="auto">
            <a:xfrm rot="16200000">
              <a:off x="1015" y="2563"/>
              <a:ext cx="640" cy="640"/>
            </a:xfrm>
            <a:prstGeom prst="ellipse">
              <a:avLst/>
            </a:prstGeom>
            <a:solidFill>
              <a:schemeClr val="bg1"/>
            </a:solidFill>
            <a:ln w="101600">
              <a:solidFill>
                <a:srgbClr val="001F51"/>
              </a:solidFill>
              <a:round/>
              <a:headEnd/>
              <a:tailEnd/>
            </a:ln>
            <a:effectLst/>
          </p:spPr>
          <p:txBody>
            <a:bodyPr wrap="none" anchor="ctr"/>
            <a:lstStyle/>
            <a:p>
              <a:pPr>
                <a:defRPr/>
              </a:pPr>
              <a:endParaRPr lang="en-US"/>
            </a:p>
          </p:txBody>
        </p:sp>
        <p:sp>
          <p:nvSpPr>
            <p:cNvPr id="6167" name="Line 23"/>
            <p:cNvSpPr>
              <a:spLocks noChangeShapeType="1"/>
            </p:cNvSpPr>
            <p:nvPr userDrawn="1"/>
          </p:nvSpPr>
          <p:spPr bwMode="auto">
            <a:xfrm rot="16420529" flipV="1">
              <a:off x="1219" y="2450"/>
              <a:ext cx="227" cy="9"/>
            </a:xfrm>
            <a:prstGeom prst="line">
              <a:avLst/>
            </a:prstGeom>
            <a:noFill/>
            <a:ln w="101600">
              <a:solidFill>
                <a:srgbClr val="001F51"/>
              </a:solidFill>
              <a:round/>
              <a:headEnd/>
              <a:tailEnd/>
            </a:ln>
            <a:effectLst/>
          </p:spPr>
          <p:txBody>
            <a:bodyPr/>
            <a:lstStyle/>
            <a:p>
              <a:pPr>
                <a:defRPr/>
              </a:pPr>
              <a:endParaRPr lang="en-US"/>
            </a:p>
          </p:txBody>
        </p:sp>
      </p:grpSp>
      <p:sp>
        <p:nvSpPr>
          <p:cNvPr id="6168" name="Text Box 24"/>
          <p:cNvSpPr txBox="1">
            <a:spLocks noChangeArrowheads="1"/>
          </p:cNvSpPr>
          <p:nvPr userDrawn="1"/>
        </p:nvSpPr>
        <p:spPr bwMode="auto">
          <a:xfrm>
            <a:off x="1765300" y="3582988"/>
            <a:ext cx="503238" cy="1066800"/>
          </a:xfrm>
          <a:prstGeom prst="rect">
            <a:avLst/>
          </a:prstGeom>
          <a:noFill/>
          <a:ln w="9525">
            <a:noFill/>
            <a:miter lim="800000"/>
            <a:headEnd/>
            <a:tailEnd/>
          </a:ln>
          <a:effectLst/>
        </p:spPr>
        <p:txBody>
          <a:bodyPr>
            <a:spAutoFit/>
          </a:bodyPr>
          <a:lstStyle/>
          <a:p>
            <a:pPr>
              <a:spcBef>
                <a:spcPct val="50000"/>
              </a:spcBef>
              <a:defRPr/>
            </a:pPr>
            <a:r>
              <a:rPr lang="en-GB" sz="6400">
                <a:solidFill>
                  <a:srgbClr val="001F51"/>
                </a:solidFill>
                <a:latin typeface="Arial Black" pitchFamily="34" charset="0"/>
              </a:rPr>
              <a:t>£</a:t>
            </a:r>
          </a:p>
        </p:txBody>
      </p:sp>
      <p:sp>
        <p:nvSpPr>
          <p:cNvPr id="6170" name="Text Box 26"/>
          <p:cNvSpPr txBox="1">
            <a:spLocks noChangeArrowheads="1"/>
          </p:cNvSpPr>
          <p:nvPr userDrawn="1"/>
        </p:nvSpPr>
        <p:spPr bwMode="auto">
          <a:xfrm rot="16200000">
            <a:off x="-327025" y="57292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p:push di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187450" y="922338"/>
            <a:ext cx="7499350" cy="490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Header in here</a:t>
            </a:r>
          </a:p>
        </p:txBody>
      </p:sp>
      <p:sp>
        <p:nvSpPr>
          <p:cNvPr id="6147" name="Rectangle 3"/>
          <p:cNvSpPr>
            <a:spLocks noGrp="1" noChangeArrowheads="1"/>
          </p:cNvSpPr>
          <p:nvPr>
            <p:ph type="body" idx="1"/>
          </p:nvPr>
        </p:nvSpPr>
        <p:spPr bwMode="auto">
          <a:xfrm>
            <a:off x="1187450" y="1700213"/>
            <a:ext cx="7499350"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Body text</a:t>
            </a:r>
          </a:p>
        </p:txBody>
      </p:sp>
      <p:pic>
        <p:nvPicPr>
          <p:cNvPr id="6148" name="Picture 7" descr="student-finance-england_logo"/>
          <p:cNvPicPr>
            <a:picLocks noChangeAspect="1" noChangeArrowheads="1"/>
          </p:cNvPicPr>
          <p:nvPr userDrawn="1"/>
        </p:nvPicPr>
        <p:blipFill>
          <a:blip r:embed="rId13" cstate="print"/>
          <a:srcRect/>
          <a:stretch>
            <a:fillRect/>
          </a:stretch>
        </p:blipFill>
        <p:spPr bwMode="auto">
          <a:xfrm>
            <a:off x="6134100" y="188913"/>
            <a:ext cx="2830513" cy="328612"/>
          </a:xfrm>
          <a:prstGeom prst="rect">
            <a:avLst/>
          </a:prstGeom>
          <a:noFill/>
          <a:ln w="9525">
            <a:noFill/>
            <a:miter lim="800000"/>
            <a:headEnd/>
            <a:tailEnd/>
          </a:ln>
        </p:spPr>
      </p:pic>
      <p:sp>
        <p:nvSpPr>
          <p:cNvPr id="7176" name="Line 8"/>
          <p:cNvSpPr>
            <a:spLocks noChangeShapeType="1"/>
          </p:cNvSpPr>
          <p:nvPr userDrawn="1"/>
        </p:nvSpPr>
        <p:spPr bwMode="auto">
          <a:xfrm flipV="1">
            <a:off x="468313" y="0"/>
            <a:ext cx="0" cy="6858000"/>
          </a:xfrm>
          <a:prstGeom prst="line">
            <a:avLst/>
          </a:prstGeom>
          <a:noFill/>
          <a:ln w="101600">
            <a:solidFill>
              <a:srgbClr val="007DB5"/>
            </a:solidFill>
            <a:round/>
            <a:headEnd/>
            <a:tailEnd/>
          </a:ln>
          <a:effectLst/>
        </p:spPr>
        <p:txBody>
          <a:bodyPr/>
          <a:lstStyle/>
          <a:p>
            <a:pPr>
              <a:defRPr/>
            </a:pPr>
            <a:endParaRPr lang="en-US"/>
          </a:p>
        </p:txBody>
      </p:sp>
      <p:sp>
        <p:nvSpPr>
          <p:cNvPr id="7181" name="AutoShape 13"/>
          <p:cNvSpPr>
            <a:spLocks noChangeArrowheads="1"/>
          </p:cNvSpPr>
          <p:nvPr userDrawn="1"/>
        </p:nvSpPr>
        <p:spPr bwMode="auto">
          <a:xfrm>
            <a:off x="-180975" y="5454650"/>
            <a:ext cx="474663" cy="936625"/>
          </a:xfrm>
          <a:prstGeom prst="roundRect">
            <a:avLst>
              <a:gd name="adj" fmla="val 16667"/>
            </a:avLst>
          </a:prstGeom>
          <a:solidFill>
            <a:srgbClr val="007DB5"/>
          </a:solidFill>
          <a:ln w="9525">
            <a:noFill/>
            <a:round/>
            <a:headEnd/>
            <a:tailEnd/>
          </a:ln>
          <a:effectLst/>
        </p:spPr>
        <p:txBody>
          <a:bodyPr wrap="none" anchor="ctr"/>
          <a:lstStyle/>
          <a:p>
            <a:pPr>
              <a:defRPr/>
            </a:pPr>
            <a:endParaRPr lang="en-US"/>
          </a:p>
        </p:txBody>
      </p:sp>
      <p:sp>
        <p:nvSpPr>
          <p:cNvPr id="7182" name="Text Box 14"/>
          <p:cNvSpPr txBox="1">
            <a:spLocks noChangeArrowheads="1"/>
          </p:cNvSpPr>
          <p:nvPr userDrawn="1"/>
        </p:nvSpPr>
        <p:spPr bwMode="auto">
          <a:xfrm rot="16200000">
            <a:off x="-327025" y="573881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grpSp>
        <p:nvGrpSpPr>
          <p:cNvPr id="6152" name="Group 21"/>
          <p:cNvGrpSpPr>
            <a:grpSpLocks/>
          </p:cNvGrpSpPr>
          <p:nvPr userDrawn="1"/>
        </p:nvGrpSpPr>
        <p:grpSpPr bwMode="auto">
          <a:xfrm>
            <a:off x="468313" y="954088"/>
            <a:ext cx="646112" cy="458787"/>
            <a:chOff x="295" y="601"/>
            <a:chExt cx="407" cy="289"/>
          </a:xfrm>
        </p:grpSpPr>
        <p:sp>
          <p:nvSpPr>
            <p:cNvPr id="7178" name="Oval 10"/>
            <p:cNvSpPr>
              <a:spLocks noChangeArrowheads="1"/>
            </p:cNvSpPr>
            <p:nvPr userDrawn="1"/>
          </p:nvSpPr>
          <p:spPr bwMode="auto">
            <a:xfrm>
              <a:off x="413" y="601"/>
              <a:ext cx="289" cy="289"/>
            </a:xfrm>
            <a:prstGeom prst="ellipse">
              <a:avLst/>
            </a:prstGeom>
            <a:solidFill>
              <a:schemeClr val="bg1"/>
            </a:solidFill>
            <a:ln w="101600">
              <a:solidFill>
                <a:srgbClr val="007DB5"/>
              </a:solidFill>
              <a:round/>
              <a:headEnd/>
              <a:tailEnd/>
            </a:ln>
            <a:effectLst/>
          </p:spPr>
          <p:txBody>
            <a:bodyPr wrap="none" anchor="ctr"/>
            <a:lstStyle/>
            <a:p>
              <a:pPr>
                <a:defRPr/>
              </a:pPr>
              <a:endParaRPr lang="en-US"/>
            </a:p>
          </p:txBody>
        </p:sp>
        <p:sp>
          <p:nvSpPr>
            <p:cNvPr id="7183" name="Line 15"/>
            <p:cNvSpPr>
              <a:spLocks noChangeShapeType="1"/>
            </p:cNvSpPr>
            <p:nvPr userDrawn="1"/>
          </p:nvSpPr>
          <p:spPr bwMode="auto">
            <a:xfrm flipH="1">
              <a:off x="295" y="765"/>
              <a:ext cx="118" cy="0"/>
            </a:xfrm>
            <a:prstGeom prst="line">
              <a:avLst/>
            </a:prstGeom>
            <a:noFill/>
            <a:ln w="101600">
              <a:solidFill>
                <a:srgbClr val="007DB5"/>
              </a:solidFill>
              <a:round/>
              <a:headEnd/>
              <a:tailEnd/>
            </a:ln>
            <a:effectLst/>
          </p:spPr>
          <p:txBody>
            <a:bodyPr/>
            <a:lstStyle/>
            <a:p>
              <a:pPr>
                <a:defRPr/>
              </a:pPr>
              <a:endParaRPr lang="en-US"/>
            </a:p>
          </p:txBody>
        </p:sp>
      </p:grpSp>
      <p:sp>
        <p:nvSpPr>
          <p:cNvPr id="7188" name="Line 20"/>
          <p:cNvSpPr>
            <a:spLocks noChangeShapeType="1"/>
          </p:cNvSpPr>
          <p:nvPr userDrawn="1"/>
        </p:nvSpPr>
        <p:spPr bwMode="auto">
          <a:xfrm>
            <a:off x="0" y="692150"/>
            <a:ext cx="9144000" cy="0"/>
          </a:xfrm>
          <a:prstGeom prst="line">
            <a:avLst/>
          </a:prstGeom>
          <a:noFill/>
          <a:ln w="101600">
            <a:solidFill>
              <a:srgbClr val="007DB5"/>
            </a:solidFill>
            <a:round/>
            <a:headEnd/>
            <a:tailEnd/>
          </a:ln>
          <a:effectLst/>
        </p:spPr>
        <p:txBody>
          <a:bodyPr/>
          <a:lstStyle/>
          <a:p>
            <a:pPr>
              <a:defRPr/>
            </a:pPr>
            <a:endParaRPr lang="en-US"/>
          </a:p>
        </p:txBody>
      </p:sp>
      <p:sp>
        <p:nvSpPr>
          <p:cNvPr id="7186" name="Oval 18"/>
          <p:cNvSpPr>
            <a:spLocks noChangeArrowheads="1"/>
          </p:cNvSpPr>
          <p:nvPr userDrawn="1"/>
        </p:nvSpPr>
        <p:spPr bwMode="auto">
          <a:xfrm>
            <a:off x="352425" y="577850"/>
            <a:ext cx="217488" cy="217488"/>
          </a:xfrm>
          <a:prstGeom prst="ellipse">
            <a:avLst/>
          </a:prstGeom>
          <a:solidFill>
            <a:schemeClr val="bg1"/>
          </a:solidFill>
          <a:ln w="38100">
            <a:solidFill>
              <a:schemeClr val="tx1"/>
            </a:solidFill>
            <a:round/>
            <a:headEnd/>
            <a:tailEnd/>
          </a:ln>
          <a:effectLst/>
        </p:spPr>
        <p:txBody>
          <a:bodyPr wrap="none" anchor="ctr"/>
          <a:lstStyle/>
          <a:p>
            <a:pPr>
              <a:defRPr/>
            </a:pPr>
            <a:endParaRPr lang="en-US"/>
          </a:p>
        </p:txBody>
      </p:sp>
      <p:sp>
        <p:nvSpPr>
          <p:cNvPr id="7190" name="Text Box 22"/>
          <p:cNvSpPr txBox="1">
            <a:spLocks noChangeArrowheads="1"/>
          </p:cNvSpPr>
          <p:nvPr userDrawn="1"/>
        </p:nvSpPr>
        <p:spPr bwMode="auto">
          <a:xfrm>
            <a:off x="693738" y="981075"/>
            <a:ext cx="288925" cy="396875"/>
          </a:xfrm>
          <a:prstGeom prst="rect">
            <a:avLst/>
          </a:prstGeom>
          <a:noFill/>
          <a:ln w="9525">
            <a:noFill/>
            <a:miter lim="800000"/>
            <a:headEnd/>
            <a:tailEnd/>
          </a:ln>
          <a:effectLst/>
        </p:spPr>
        <p:txBody>
          <a:bodyPr>
            <a:spAutoFit/>
          </a:bodyPr>
          <a:lstStyle/>
          <a:p>
            <a:pPr>
              <a:spcBef>
                <a:spcPct val="50000"/>
              </a:spcBef>
              <a:defRPr/>
            </a:pPr>
            <a:r>
              <a:rPr lang="en-GB" sz="2000">
                <a:latin typeface="Helvetica LT Std Black" pitchFamily="34" charset="0"/>
              </a:rPr>
              <a:t>1</a:t>
            </a:r>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ransition>
    <p:push dir="u"/>
  </p:transition>
  <p:txStyles>
    <p:titleStyle>
      <a:lvl1pPr algn="l" rtl="0" eaLnBrk="0" fontAlgn="base" hangingPunct="0">
        <a:spcBef>
          <a:spcPct val="0"/>
        </a:spcBef>
        <a:spcAft>
          <a:spcPct val="0"/>
        </a:spcAft>
        <a:defRPr sz="3200" b="1">
          <a:solidFill>
            <a:srgbClr val="007DB5"/>
          </a:solidFill>
          <a:latin typeface="+mj-lt"/>
          <a:ea typeface="+mj-ea"/>
          <a:cs typeface="+mj-cs"/>
        </a:defRPr>
      </a:lvl1pPr>
      <a:lvl2pPr algn="l" rtl="0" eaLnBrk="0" fontAlgn="base" hangingPunct="0">
        <a:spcBef>
          <a:spcPct val="0"/>
        </a:spcBef>
        <a:spcAft>
          <a:spcPct val="0"/>
        </a:spcAft>
        <a:defRPr sz="3200" b="1">
          <a:solidFill>
            <a:srgbClr val="007DB5"/>
          </a:solidFill>
          <a:latin typeface="HelveticaNeueLT Std" pitchFamily="34" charset="0"/>
        </a:defRPr>
      </a:lvl2pPr>
      <a:lvl3pPr algn="l" rtl="0" eaLnBrk="0" fontAlgn="base" hangingPunct="0">
        <a:spcBef>
          <a:spcPct val="0"/>
        </a:spcBef>
        <a:spcAft>
          <a:spcPct val="0"/>
        </a:spcAft>
        <a:defRPr sz="3200" b="1">
          <a:solidFill>
            <a:srgbClr val="007DB5"/>
          </a:solidFill>
          <a:latin typeface="HelveticaNeueLT Std" pitchFamily="34" charset="0"/>
        </a:defRPr>
      </a:lvl3pPr>
      <a:lvl4pPr algn="l" rtl="0" eaLnBrk="0" fontAlgn="base" hangingPunct="0">
        <a:spcBef>
          <a:spcPct val="0"/>
        </a:spcBef>
        <a:spcAft>
          <a:spcPct val="0"/>
        </a:spcAft>
        <a:defRPr sz="3200" b="1">
          <a:solidFill>
            <a:srgbClr val="007DB5"/>
          </a:solidFill>
          <a:latin typeface="HelveticaNeueLT Std" pitchFamily="34" charset="0"/>
        </a:defRPr>
      </a:lvl4pPr>
      <a:lvl5pPr algn="l" rtl="0" eaLnBrk="0" fontAlgn="base" hangingPunct="0">
        <a:spcBef>
          <a:spcPct val="0"/>
        </a:spcBef>
        <a:spcAft>
          <a:spcPct val="0"/>
        </a:spcAft>
        <a:defRPr sz="3200" b="1">
          <a:solidFill>
            <a:srgbClr val="007DB5"/>
          </a:solidFill>
          <a:latin typeface="HelveticaNeueLT Std" pitchFamily="34" charset="0"/>
        </a:defRPr>
      </a:lvl5pPr>
      <a:lvl6pPr marL="457200" algn="l" rtl="0" fontAlgn="base">
        <a:spcBef>
          <a:spcPct val="0"/>
        </a:spcBef>
        <a:spcAft>
          <a:spcPct val="0"/>
        </a:spcAft>
        <a:defRPr sz="3200" b="1">
          <a:solidFill>
            <a:srgbClr val="007DB5"/>
          </a:solidFill>
          <a:latin typeface="HelveticaNeueLT Std" pitchFamily="34" charset="0"/>
        </a:defRPr>
      </a:lvl6pPr>
      <a:lvl7pPr marL="914400" algn="l" rtl="0" fontAlgn="base">
        <a:spcBef>
          <a:spcPct val="0"/>
        </a:spcBef>
        <a:spcAft>
          <a:spcPct val="0"/>
        </a:spcAft>
        <a:defRPr sz="3200" b="1">
          <a:solidFill>
            <a:srgbClr val="007DB5"/>
          </a:solidFill>
          <a:latin typeface="HelveticaNeueLT Std" pitchFamily="34" charset="0"/>
        </a:defRPr>
      </a:lvl7pPr>
      <a:lvl8pPr marL="1371600" algn="l" rtl="0" fontAlgn="base">
        <a:spcBef>
          <a:spcPct val="0"/>
        </a:spcBef>
        <a:spcAft>
          <a:spcPct val="0"/>
        </a:spcAft>
        <a:defRPr sz="3200" b="1">
          <a:solidFill>
            <a:srgbClr val="007DB5"/>
          </a:solidFill>
          <a:latin typeface="HelveticaNeueLT Std" pitchFamily="34" charset="0"/>
        </a:defRPr>
      </a:lvl8pPr>
      <a:lvl9pPr marL="1828800" algn="l" rtl="0" fontAlgn="base">
        <a:spcBef>
          <a:spcPct val="0"/>
        </a:spcBef>
        <a:spcAft>
          <a:spcPct val="0"/>
        </a:spcAft>
        <a:defRPr sz="3200" b="1">
          <a:solidFill>
            <a:srgbClr val="007DB5"/>
          </a:solidFill>
          <a:latin typeface="HelveticaNeueLT Std"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7"/>
          <p:cNvSpPr>
            <a:spLocks noGrp="1" noChangeArrowheads="1"/>
          </p:cNvSpPr>
          <p:nvPr>
            <p:ph type="title"/>
          </p:nvPr>
        </p:nvSpPr>
        <p:spPr bwMode="auto">
          <a:xfrm>
            <a:off x="1187450" y="922338"/>
            <a:ext cx="7499350" cy="490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Header in here</a:t>
            </a:r>
          </a:p>
        </p:txBody>
      </p:sp>
      <p:sp>
        <p:nvSpPr>
          <p:cNvPr id="7171" name="Rectangle 8"/>
          <p:cNvSpPr>
            <a:spLocks noGrp="1" noChangeArrowheads="1"/>
          </p:cNvSpPr>
          <p:nvPr>
            <p:ph type="body" idx="1"/>
          </p:nvPr>
        </p:nvSpPr>
        <p:spPr bwMode="auto">
          <a:xfrm>
            <a:off x="1187450" y="1700213"/>
            <a:ext cx="7499350"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Body text</a:t>
            </a:r>
          </a:p>
        </p:txBody>
      </p:sp>
      <p:pic>
        <p:nvPicPr>
          <p:cNvPr id="7172" name="Picture 9" descr="student-finance-england_logo"/>
          <p:cNvPicPr>
            <a:picLocks noChangeAspect="1" noChangeArrowheads="1"/>
          </p:cNvPicPr>
          <p:nvPr userDrawn="1"/>
        </p:nvPicPr>
        <p:blipFill>
          <a:blip r:embed="rId13" cstate="print"/>
          <a:srcRect/>
          <a:stretch>
            <a:fillRect/>
          </a:stretch>
        </p:blipFill>
        <p:spPr bwMode="auto">
          <a:xfrm>
            <a:off x="6134100" y="188913"/>
            <a:ext cx="2830513" cy="328612"/>
          </a:xfrm>
          <a:prstGeom prst="rect">
            <a:avLst/>
          </a:prstGeom>
          <a:noFill/>
          <a:ln w="9525">
            <a:noFill/>
            <a:miter lim="800000"/>
            <a:headEnd/>
            <a:tailEnd/>
          </a:ln>
        </p:spPr>
      </p:pic>
      <p:sp>
        <p:nvSpPr>
          <p:cNvPr id="8202" name="Line 10"/>
          <p:cNvSpPr>
            <a:spLocks noChangeShapeType="1"/>
          </p:cNvSpPr>
          <p:nvPr userDrawn="1"/>
        </p:nvSpPr>
        <p:spPr bwMode="auto">
          <a:xfrm flipV="1">
            <a:off x="468313" y="0"/>
            <a:ext cx="0" cy="6858000"/>
          </a:xfrm>
          <a:prstGeom prst="line">
            <a:avLst/>
          </a:prstGeom>
          <a:noFill/>
          <a:ln w="101600">
            <a:solidFill>
              <a:srgbClr val="DD4814"/>
            </a:solidFill>
            <a:round/>
            <a:headEnd/>
            <a:tailEnd/>
          </a:ln>
          <a:effectLst/>
        </p:spPr>
        <p:txBody>
          <a:bodyPr/>
          <a:lstStyle/>
          <a:p>
            <a:pPr>
              <a:defRPr/>
            </a:pPr>
            <a:endParaRPr lang="en-US"/>
          </a:p>
        </p:txBody>
      </p:sp>
      <p:grpSp>
        <p:nvGrpSpPr>
          <p:cNvPr id="7174" name="Group 12"/>
          <p:cNvGrpSpPr>
            <a:grpSpLocks/>
          </p:cNvGrpSpPr>
          <p:nvPr userDrawn="1"/>
        </p:nvGrpSpPr>
        <p:grpSpPr bwMode="auto">
          <a:xfrm>
            <a:off x="468313" y="954088"/>
            <a:ext cx="646112" cy="458787"/>
            <a:chOff x="295" y="601"/>
            <a:chExt cx="407" cy="289"/>
          </a:xfrm>
        </p:grpSpPr>
        <p:sp>
          <p:nvSpPr>
            <p:cNvPr id="8205" name="Oval 13"/>
            <p:cNvSpPr>
              <a:spLocks noChangeArrowheads="1"/>
            </p:cNvSpPr>
            <p:nvPr userDrawn="1"/>
          </p:nvSpPr>
          <p:spPr bwMode="auto">
            <a:xfrm>
              <a:off x="413" y="601"/>
              <a:ext cx="289" cy="289"/>
            </a:xfrm>
            <a:prstGeom prst="ellipse">
              <a:avLst/>
            </a:prstGeom>
            <a:solidFill>
              <a:schemeClr val="bg1"/>
            </a:solidFill>
            <a:ln w="101600">
              <a:solidFill>
                <a:srgbClr val="DD4814"/>
              </a:solidFill>
              <a:round/>
              <a:headEnd/>
              <a:tailEnd/>
            </a:ln>
            <a:effectLst/>
          </p:spPr>
          <p:txBody>
            <a:bodyPr wrap="none" anchor="ctr"/>
            <a:lstStyle/>
            <a:p>
              <a:pPr>
                <a:defRPr/>
              </a:pPr>
              <a:endParaRPr lang="en-US"/>
            </a:p>
          </p:txBody>
        </p:sp>
        <p:sp>
          <p:nvSpPr>
            <p:cNvPr id="8206" name="Line 14"/>
            <p:cNvSpPr>
              <a:spLocks noChangeShapeType="1"/>
            </p:cNvSpPr>
            <p:nvPr userDrawn="1"/>
          </p:nvSpPr>
          <p:spPr bwMode="auto">
            <a:xfrm flipH="1">
              <a:off x="295" y="765"/>
              <a:ext cx="118" cy="0"/>
            </a:xfrm>
            <a:prstGeom prst="line">
              <a:avLst/>
            </a:prstGeom>
            <a:noFill/>
            <a:ln w="101600">
              <a:solidFill>
                <a:srgbClr val="DD4814"/>
              </a:solidFill>
              <a:round/>
              <a:headEnd/>
              <a:tailEnd/>
            </a:ln>
            <a:effectLst/>
          </p:spPr>
          <p:txBody>
            <a:bodyPr/>
            <a:lstStyle/>
            <a:p>
              <a:pPr>
                <a:defRPr/>
              </a:pPr>
              <a:endParaRPr lang="en-US"/>
            </a:p>
          </p:txBody>
        </p:sp>
      </p:grpSp>
      <p:sp>
        <p:nvSpPr>
          <p:cNvPr id="8207" name="Line 15"/>
          <p:cNvSpPr>
            <a:spLocks noChangeShapeType="1"/>
          </p:cNvSpPr>
          <p:nvPr userDrawn="1"/>
        </p:nvSpPr>
        <p:spPr bwMode="auto">
          <a:xfrm>
            <a:off x="0" y="692150"/>
            <a:ext cx="9144000" cy="0"/>
          </a:xfrm>
          <a:prstGeom prst="line">
            <a:avLst/>
          </a:prstGeom>
          <a:noFill/>
          <a:ln w="101600">
            <a:solidFill>
              <a:srgbClr val="DD4814"/>
            </a:solidFill>
            <a:round/>
            <a:headEnd/>
            <a:tailEnd/>
          </a:ln>
          <a:effectLst/>
        </p:spPr>
        <p:txBody>
          <a:bodyPr/>
          <a:lstStyle/>
          <a:p>
            <a:pPr>
              <a:defRPr/>
            </a:pPr>
            <a:endParaRPr lang="en-US"/>
          </a:p>
        </p:txBody>
      </p:sp>
      <p:sp>
        <p:nvSpPr>
          <p:cNvPr id="8208" name="Oval 16"/>
          <p:cNvSpPr>
            <a:spLocks noChangeArrowheads="1"/>
          </p:cNvSpPr>
          <p:nvPr userDrawn="1"/>
        </p:nvSpPr>
        <p:spPr bwMode="auto">
          <a:xfrm>
            <a:off x="352425" y="577850"/>
            <a:ext cx="217488" cy="217488"/>
          </a:xfrm>
          <a:prstGeom prst="ellipse">
            <a:avLst/>
          </a:prstGeom>
          <a:solidFill>
            <a:schemeClr val="bg1"/>
          </a:solidFill>
          <a:ln w="38100">
            <a:solidFill>
              <a:schemeClr val="tx1"/>
            </a:solidFill>
            <a:round/>
            <a:headEnd/>
            <a:tailEnd/>
          </a:ln>
          <a:effectLst/>
        </p:spPr>
        <p:txBody>
          <a:bodyPr wrap="none" anchor="ctr"/>
          <a:lstStyle/>
          <a:p>
            <a:pPr>
              <a:defRPr/>
            </a:pPr>
            <a:endParaRPr lang="en-US"/>
          </a:p>
        </p:txBody>
      </p:sp>
      <p:sp>
        <p:nvSpPr>
          <p:cNvPr id="8209" name="Text Box 17"/>
          <p:cNvSpPr txBox="1">
            <a:spLocks noChangeArrowheads="1"/>
          </p:cNvSpPr>
          <p:nvPr userDrawn="1"/>
        </p:nvSpPr>
        <p:spPr bwMode="auto">
          <a:xfrm>
            <a:off x="693738" y="981075"/>
            <a:ext cx="288925" cy="396875"/>
          </a:xfrm>
          <a:prstGeom prst="rect">
            <a:avLst/>
          </a:prstGeom>
          <a:noFill/>
          <a:ln w="9525">
            <a:noFill/>
            <a:miter lim="800000"/>
            <a:headEnd/>
            <a:tailEnd/>
          </a:ln>
          <a:effectLst/>
        </p:spPr>
        <p:txBody>
          <a:bodyPr>
            <a:spAutoFit/>
          </a:bodyPr>
          <a:lstStyle/>
          <a:p>
            <a:pPr>
              <a:spcBef>
                <a:spcPct val="50000"/>
              </a:spcBef>
              <a:defRPr/>
            </a:pPr>
            <a:r>
              <a:rPr lang="en-GB" sz="2000">
                <a:latin typeface="Helvetica LT Std Black" pitchFamily="34" charset="0"/>
              </a:rPr>
              <a:t>1</a:t>
            </a:r>
          </a:p>
        </p:txBody>
      </p:sp>
      <p:sp>
        <p:nvSpPr>
          <p:cNvPr id="8210" name="AutoShape 18"/>
          <p:cNvSpPr>
            <a:spLocks noChangeArrowheads="1"/>
          </p:cNvSpPr>
          <p:nvPr userDrawn="1"/>
        </p:nvSpPr>
        <p:spPr bwMode="auto">
          <a:xfrm>
            <a:off x="-174625" y="5413375"/>
            <a:ext cx="474663" cy="936625"/>
          </a:xfrm>
          <a:prstGeom prst="roundRect">
            <a:avLst>
              <a:gd name="adj" fmla="val 16667"/>
            </a:avLst>
          </a:prstGeom>
          <a:solidFill>
            <a:srgbClr val="DD4814"/>
          </a:solidFill>
          <a:ln w="9525">
            <a:noFill/>
            <a:round/>
            <a:headEnd/>
            <a:tailEnd/>
          </a:ln>
          <a:effectLst/>
        </p:spPr>
        <p:txBody>
          <a:bodyPr wrap="none" anchor="ctr"/>
          <a:lstStyle/>
          <a:p>
            <a:pPr>
              <a:defRPr/>
            </a:pPr>
            <a:endParaRPr lang="en-US"/>
          </a:p>
        </p:txBody>
      </p:sp>
      <p:sp>
        <p:nvSpPr>
          <p:cNvPr id="8211" name="Text Box 19"/>
          <p:cNvSpPr txBox="1">
            <a:spLocks noChangeArrowheads="1"/>
          </p:cNvSpPr>
          <p:nvPr userDrawn="1"/>
        </p:nvSpPr>
        <p:spPr bwMode="auto">
          <a:xfrm rot="16200000">
            <a:off x="-349250" y="5707062"/>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ransition>
    <p:push dir="u"/>
  </p:transition>
  <p:txStyles>
    <p:titleStyle>
      <a:lvl1pPr algn="l" rtl="0" eaLnBrk="0" fontAlgn="base" hangingPunct="0">
        <a:spcBef>
          <a:spcPct val="0"/>
        </a:spcBef>
        <a:spcAft>
          <a:spcPct val="0"/>
        </a:spcAft>
        <a:defRPr sz="3200" b="1">
          <a:solidFill>
            <a:srgbClr val="DD4814"/>
          </a:solidFill>
          <a:latin typeface="+mj-lt"/>
          <a:ea typeface="+mj-ea"/>
          <a:cs typeface="+mj-cs"/>
        </a:defRPr>
      </a:lvl1pPr>
      <a:lvl2pPr algn="l" rtl="0" eaLnBrk="0" fontAlgn="base" hangingPunct="0">
        <a:spcBef>
          <a:spcPct val="0"/>
        </a:spcBef>
        <a:spcAft>
          <a:spcPct val="0"/>
        </a:spcAft>
        <a:defRPr sz="3200" b="1">
          <a:solidFill>
            <a:srgbClr val="DD4814"/>
          </a:solidFill>
          <a:latin typeface="HelveticaNeueLT Std" pitchFamily="34" charset="0"/>
        </a:defRPr>
      </a:lvl2pPr>
      <a:lvl3pPr algn="l" rtl="0" eaLnBrk="0" fontAlgn="base" hangingPunct="0">
        <a:spcBef>
          <a:spcPct val="0"/>
        </a:spcBef>
        <a:spcAft>
          <a:spcPct val="0"/>
        </a:spcAft>
        <a:defRPr sz="3200" b="1">
          <a:solidFill>
            <a:srgbClr val="DD4814"/>
          </a:solidFill>
          <a:latin typeface="HelveticaNeueLT Std" pitchFamily="34" charset="0"/>
        </a:defRPr>
      </a:lvl3pPr>
      <a:lvl4pPr algn="l" rtl="0" eaLnBrk="0" fontAlgn="base" hangingPunct="0">
        <a:spcBef>
          <a:spcPct val="0"/>
        </a:spcBef>
        <a:spcAft>
          <a:spcPct val="0"/>
        </a:spcAft>
        <a:defRPr sz="3200" b="1">
          <a:solidFill>
            <a:srgbClr val="DD4814"/>
          </a:solidFill>
          <a:latin typeface="HelveticaNeueLT Std" pitchFamily="34" charset="0"/>
        </a:defRPr>
      </a:lvl4pPr>
      <a:lvl5pPr algn="l" rtl="0" eaLnBrk="0" fontAlgn="base" hangingPunct="0">
        <a:spcBef>
          <a:spcPct val="0"/>
        </a:spcBef>
        <a:spcAft>
          <a:spcPct val="0"/>
        </a:spcAft>
        <a:defRPr sz="3200" b="1">
          <a:solidFill>
            <a:srgbClr val="DD4814"/>
          </a:solidFill>
          <a:latin typeface="HelveticaNeueLT Std" pitchFamily="34" charset="0"/>
        </a:defRPr>
      </a:lvl5pPr>
      <a:lvl6pPr marL="457200" algn="l" rtl="0" fontAlgn="base">
        <a:spcBef>
          <a:spcPct val="0"/>
        </a:spcBef>
        <a:spcAft>
          <a:spcPct val="0"/>
        </a:spcAft>
        <a:defRPr sz="3200" b="1">
          <a:solidFill>
            <a:srgbClr val="DD4814"/>
          </a:solidFill>
          <a:latin typeface="HelveticaNeueLT Std" pitchFamily="34" charset="0"/>
        </a:defRPr>
      </a:lvl6pPr>
      <a:lvl7pPr marL="914400" algn="l" rtl="0" fontAlgn="base">
        <a:spcBef>
          <a:spcPct val="0"/>
        </a:spcBef>
        <a:spcAft>
          <a:spcPct val="0"/>
        </a:spcAft>
        <a:defRPr sz="3200" b="1">
          <a:solidFill>
            <a:srgbClr val="DD4814"/>
          </a:solidFill>
          <a:latin typeface="HelveticaNeueLT Std" pitchFamily="34" charset="0"/>
        </a:defRPr>
      </a:lvl7pPr>
      <a:lvl8pPr marL="1371600" algn="l" rtl="0" fontAlgn="base">
        <a:spcBef>
          <a:spcPct val="0"/>
        </a:spcBef>
        <a:spcAft>
          <a:spcPct val="0"/>
        </a:spcAft>
        <a:defRPr sz="3200" b="1">
          <a:solidFill>
            <a:srgbClr val="DD4814"/>
          </a:solidFill>
          <a:latin typeface="HelveticaNeueLT Std" pitchFamily="34" charset="0"/>
        </a:defRPr>
      </a:lvl8pPr>
      <a:lvl9pPr marL="1828800" algn="l" rtl="0" fontAlgn="base">
        <a:spcBef>
          <a:spcPct val="0"/>
        </a:spcBef>
        <a:spcAft>
          <a:spcPct val="0"/>
        </a:spcAft>
        <a:defRPr sz="3200" b="1">
          <a:solidFill>
            <a:srgbClr val="DD4814"/>
          </a:solidFill>
          <a:latin typeface="HelveticaNeueLT Std"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7"/>
          <p:cNvSpPr>
            <a:spLocks noGrp="1" noChangeArrowheads="1"/>
          </p:cNvSpPr>
          <p:nvPr>
            <p:ph type="title"/>
          </p:nvPr>
        </p:nvSpPr>
        <p:spPr bwMode="auto">
          <a:xfrm>
            <a:off x="1187450" y="922338"/>
            <a:ext cx="7499350" cy="490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Header in here</a:t>
            </a:r>
          </a:p>
        </p:txBody>
      </p:sp>
      <p:sp>
        <p:nvSpPr>
          <p:cNvPr id="8195" name="Rectangle 8"/>
          <p:cNvSpPr>
            <a:spLocks noGrp="1" noChangeArrowheads="1"/>
          </p:cNvSpPr>
          <p:nvPr>
            <p:ph type="body" idx="1"/>
          </p:nvPr>
        </p:nvSpPr>
        <p:spPr bwMode="auto">
          <a:xfrm>
            <a:off x="1187450" y="1700213"/>
            <a:ext cx="7499350"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Body text</a:t>
            </a:r>
          </a:p>
        </p:txBody>
      </p:sp>
      <p:pic>
        <p:nvPicPr>
          <p:cNvPr id="8196" name="Picture 9" descr="student-finance-england_logo"/>
          <p:cNvPicPr>
            <a:picLocks noChangeAspect="1" noChangeArrowheads="1"/>
          </p:cNvPicPr>
          <p:nvPr userDrawn="1"/>
        </p:nvPicPr>
        <p:blipFill>
          <a:blip r:embed="rId13" cstate="print"/>
          <a:srcRect/>
          <a:stretch>
            <a:fillRect/>
          </a:stretch>
        </p:blipFill>
        <p:spPr bwMode="auto">
          <a:xfrm>
            <a:off x="6134100" y="188913"/>
            <a:ext cx="2830513" cy="328612"/>
          </a:xfrm>
          <a:prstGeom prst="rect">
            <a:avLst/>
          </a:prstGeom>
          <a:noFill/>
          <a:ln w="9525">
            <a:noFill/>
            <a:miter lim="800000"/>
            <a:headEnd/>
            <a:tailEnd/>
          </a:ln>
        </p:spPr>
      </p:pic>
      <p:sp>
        <p:nvSpPr>
          <p:cNvPr id="9226" name="Line 10"/>
          <p:cNvSpPr>
            <a:spLocks noChangeShapeType="1"/>
          </p:cNvSpPr>
          <p:nvPr userDrawn="1"/>
        </p:nvSpPr>
        <p:spPr bwMode="auto">
          <a:xfrm flipV="1">
            <a:off x="468313" y="0"/>
            <a:ext cx="0" cy="6858000"/>
          </a:xfrm>
          <a:prstGeom prst="line">
            <a:avLst/>
          </a:prstGeom>
          <a:noFill/>
          <a:ln w="101600">
            <a:solidFill>
              <a:srgbClr val="00985F"/>
            </a:solidFill>
            <a:round/>
            <a:headEnd/>
            <a:tailEnd/>
          </a:ln>
          <a:effectLst/>
        </p:spPr>
        <p:txBody>
          <a:bodyPr/>
          <a:lstStyle/>
          <a:p>
            <a:pPr>
              <a:defRPr/>
            </a:pPr>
            <a:endParaRPr lang="en-US"/>
          </a:p>
        </p:txBody>
      </p:sp>
      <p:sp>
        <p:nvSpPr>
          <p:cNvPr id="9227" name="Text Box 11"/>
          <p:cNvSpPr txBox="1">
            <a:spLocks noChangeArrowheads="1"/>
          </p:cNvSpPr>
          <p:nvPr userDrawn="1"/>
        </p:nvSpPr>
        <p:spPr bwMode="auto">
          <a:xfrm rot="16200000">
            <a:off x="-346075" y="574833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grpSp>
        <p:nvGrpSpPr>
          <p:cNvPr id="8199" name="Group 12"/>
          <p:cNvGrpSpPr>
            <a:grpSpLocks/>
          </p:cNvGrpSpPr>
          <p:nvPr userDrawn="1"/>
        </p:nvGrpSpPr>
        <p:grpSpPr bwMode="auto">
          <a:xfrm>
            <a:off x="468313" y="954088"/>
            <a:ext cx="646112" cy="458787"/>
            <a:chOff x="295" y="601"/>
            <a:chExt cx="407" cy="289"/>
          </a:xfrm>
        </p:grpSpPr>
        <p:sp>
          <p:nvSpPr>
            <p:cNvPr id="9229" name="Oval 13"/>
            <p:cNvSpPr>
              <a:spLocks noChangeArrowheads="1"/>
            </p:cNvSpPr>
            <p:nvPr userDrawn="1"/>
          </p:nvSpPr>
          <p:spPr bwMode="auto">
            <a:xfrm>
              <a:off x="413" y="601"/>
              <a:ext cx="289" cy="289"/>
            </a:xfrm>
            <a:prstGeom prst="ellipse">
              <a:avLst/>
            </a:prstGeom>
            <a:solidFill>
              <a:schemeClr val="bg1"/>
            </a:solidFill>
            <a:ln w="101600">
              <a:solidFill>
                <a:srgbClr val="00985F"/>
              </a:solidFill>
              <a:round/>
              <a:headEnd/>
              <a:tailEnd/>
            </a:ln>
            <a:effectLst/>
          </p:spPr>
          <p:txBody>
            <a:bodyPr wrap="none" anchor="ctr"/>
            <a:lstStyle/>
            <a:p>
              <a:pPr>
                <a:defRPr/>
              </a:pPr>
              <a:endParaRPr lang="en-US"/>
            </a:p>
          </p:txBody>
        </p:sp>
        <p:sp>
          <p:nvSpPr>
            <p:cNvPr id="9230" name="Line 14"/>
            <p:cNvSpPr>
              <a:spLocks noChangeShapeType="1"/>
            </p:cNvSpPr>
            <p:nvPr userDrawn="1"/>
          </p:nvSpPr>
          <p:spPr bwMode="auto">
            <a:xfrm flipH="1">
              <a:off x="295" y="765"/>
              <a:ext cx="118" cy="0"/>
            </a:xfrm>
            <a:prstGeom prst="line">
              <a:avLst/>
            </a:prstGeom>
            <a:noFill/>
            <a:ln w="101600">
              <a:solidFill>
                <a:srgbClr val="00985F"/>
              </a:solidFill>
              <a:round/>
              <a:headEnd/>
              <a:tailEnd/>
            </a:ln>
            <a:effectLst/>
          </p:spPr>
          <p:txBody>
            <a:bodyPr/>
            <a:lstStyle/>
            <a:p>
              <a:pPr>
                <a:defRPr/>
              </a:pPr>
              <a:endParaRPr lang="en-US"/>
            </a:p>
          </p:txBody>
        </p:sp>
      </p:grpSp>
      <p:sp>
        <p:nvSpPr>
          <p:cNvPr id="9231" name="Line 15"/>
          <p:cNvSpPr>
            <a:spLocks noChangeShapeType="1"/>
          </p:cNvSpPr>
          <p:nvPr userDrawn="1"/>
        </p:nvSpPr>
        <p:spPr bwMode="auto">
          <a:xfrm>
            <a:off x="0" y="692150"/>
            <a:ext cx="9144000" cy="0"/>
          </a:xfrm>
          <a:prstGeom prst="line">
            <a:avLst/>
          </a:prstGeom>
          <a:noFill/>
          <a:ln w="101600">
            <a:solidFill>
              <a:srgbClr val="00985F"/>
            </a:solidFill>
            <a:round/>
            <a:headEnd/>
            <a:tailEnd/>
          </a:ln>
          <a:effectLst/>
        </p:spPr>
        <p:txBody>
          <a:bodyPr/>
          <a:lstStyle/>
          <a:p>
            <a:pPr>
              <a:defRPr/>
            </a:pPr>
            <a:endParaRPr lang="en-US"/>
          </a:p>
        </p:txBody>
      </p:sp>
      <p:sp>
        <p:nvSpPr>
          <p:cNvPr id="9232" name="Oval 16"/>
          <p:cNvSpPr>
            <a:spLocks noChangeArrowheads="1"/>
          </p:cNvSpPr>
          <p:nvPr userDrawn="1"/>
        </p:nvSpPr>
        <p:spPr bwMode="auto">
          <a:xfrm>
            <a:off x="352425" y="577850"/>
            <a:ext cx="217488" cy="217488"/>
          </a:xfrm>
          <a:prstGeom prst="ellipse">
            <a:avLst/>
          </a:prstGeom>
          <a:solidFill>
            <a:schemeClr val="bg1"/>
          </a:solidFill>
          <a:ln w="38100">
            <a:solidFill>
              <a:schemeClr val="tx1"/>
            </a:solidFill>
            <a:round/>
            <a:headEnd/>
            <a:tailEnd/>
          </a:ln>
          <a:effectLst/>
        </p:spPr>
        <p:txBody>
          <a:bodyPr wrap="none" anchor="ctr"/>
          <a:lstStyle/>
          <a:p>
            <a:pPr>
              <a:defRPr/>
            </a:pPr>
            <a:endParaRPr lang="en-US"/>
          </a:p>
        </p:txBody>
      </p:sp>
      <p:sp>
        <p:nvSpPr>
          <p:cNvPr id="9233" name="Text Box 17"/>
          <p:cNvSpPr txBox="1">
            <a:spLocks noChangeArrowheads="1"/>
          </p:cNvSpPr>
          <p:nvPr userDrawn="1"/>
        </p:nvSpPr>
        <p:spPr bwMode="auto">
          <a:xfrm>
            <a:off x="693738" y="981075"/>
            <a:ext cx="288925" cy="396875"/>
          </a:xfrm>
          <a:prstGeom prst="rect">
            <a:avLst/>
          </a:prstGeom>
          <a:noFill/>
          <a:ln w="9525">
            <a:noFill/>
            <a:miter lim="800000"/>
            <a:headEnd/>
            <a:tailEnd/>
          </a:ln>
          <a:effectLst/>
        </p:spPr>
        <p:txBody>
          <a:bodyPr>
            <a:spAutoFit/>
          </a:bodyPr>
          <a:lstStyle/>
          <a:p>
            <a:pPr>
              <a:spcBef>
                <a:spcPct val="50000"/>
              </a:spcBef>
              <a:defRPr/>
            </a:pPr>
            <a:r>
              <a:rPr lang="en-GB" sz="2000">
                <a:latin typeface="Helvetica LT Std Black" pitchFamily="34" charset="0"/>
              </a:rPr>
              <a:t>1</a:t>
            </a:r>
          </a:p>
        </p:txBody>
      </p:sp>
      <p:sp>
        <p:nvSpPr>
          <p:cNvPr id="9234" name="AutoShape 18"/>
          <p:cNvSpPr>
            <a:spLocks noChangeArrowheads="1"/>
          </p:cNvSpPr>
          <p:nvPr userDrawn="1"/>
        </p:nvSpPr>
        <p:spPr bwMode="auto">
          <a:xfrm>
            <a:off x="-174625" y="5394325"/>
            <a:ext cx="474663" cy="936625"/>
          </a:xfrm>
          <a:prstGeom prst="roundRect">
            <a:avLst>
              <a:gd name="adj" fmla="val 16667"/>
            </a:avLst>
          </a:prstGeom>
          <a:solidFill>
            <a:srgbClr val="00985F"/>
          </a:solidFill>
          <a:ln w="9525">
            <a:noFill/>
            <a:round/>
            <a:headEnd/>
            <a:tailEnd/>
          </a:ln>
          <a:effectLst/>
        </p:spPr>
        <p:txBody>
          <a:bodyPr wrap="none" anchor="ctr"/>
          <a:lstStyle/>
          <a:p>
            <a:pPr>
              <a:defRPr/>
            </a:pPr>
            <a:endParaRPr lang="en-US"/>
          </a:p>
        </p:txBody>
      </p:sp>
      <p:sp>
        <p:nvSpPr>
          <p:cNvPr id="9235" name="Text Box 19"/>
          <p:cNvSpPr txBox="1">
            <a:spLocks noChangeArrowheads="1"/>
          </p:cNvSpPr>
          <p:nvPr userDrawn="1"/>
        </p:nvSpPr>
        <p:spPr bwMode="auto">
          <a:xfrm rot="16200000">
            <a:off x="-320675" y="56784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ransition>
    <p:push dir="u"/>
  </p:transition>
  <p:txStyles>
    <p:titleStyle>
      <a:lvl1pPr algn="l" rtl="0" eaLnBrk="0" fontAlgn="base" hangingPunct="0">
        <a:spcBef>
          <a:spcPct val="0"/>
        </a:spcBef>
        <a:spcAft>
          <a:spcPct val="0"/>
        </a:spcAft>
        <a:defRPr sz="3200" b="1">
          <a:solidFill>
            <a:srgbClr val="00985F"/>
          </a:solidFill>
          <a:latin typeface="+mj-lt"/>
          <a:ea typeface="+mj-ea"/>
          <a:cs typeface="+mj-cs"/>
        </a:defRPr>
      </a:lvl1pPr>
      <a:lvl2pPr algn="l" rtl="0" eaLnBrk="0" fontAlgn="base" hangingPunct="0">
        <a:spcBef>
          <a:spcPct val="0"/>
        </a:spcBef>
        <a:spcAft>
          <a:spcPct val="0"/>
        </a:spcAft>
        <a:defRPr sz="3200" b="1">
          <a:solidFill>
            <a:srgbClr val="00985F"/>
          </a:solidFill>
          <a:latin typeface="HelveticaNeueLT Std" pitchFamily="34" charset="0"/>
        </a:defRPr>
      </a:lvl2pPr>
      <a:lvl3pPr algn="l" rtl="0" eaLnBrk="0" fontAlgn="base" hangingPunct="0">
        <a:spcBef>
          <a:spcPct val="0"/>
        </a:spcBef>
        <a:spcAft>
          <a:spcPct val="0"/>
        </a:spcAft>
        <a:defRPr sz="3200" b="1">
          <a:solidFill>
            <a:srgbClr val="00985F"/>
          </a:solidFill>
          <a:latin typeface="HelveticaNeueLT Std" pitchFamily="34" charset="0"/>
        </a:defRPr>
      </a:lvl3pPr>
      <a:lvl4pPr algn="l" rtl="0" eaLnBrk="0" fontAlgn="base" hangingPunct="0">
        <a:spcBef>
          <a:spcPct val="0"/>
        </a:spcBef>
        <a:spcAft>
          <a:spcPct val="0"/>
        </a:spcAft>
        <a:defRPr sz="3200" b="1">
          <a:solidFill>
            <a:srgbClr val="00985F"/>
          </a:solidFill>
          <a:latin typeface="HelveticaNeueLT Std" pitchFamily="34" charset="0"/>
        </a:defRPr>
      </a:lvl4pPr>
      <a:lvl5pPr algn="l" rtl="0" eaLnBrk="0" fontAlgn="base" hangingPunct="0">
        <a:spcBef>
          <a:spcPct val="0"/>
        </a:spcBef>
        <a:spcAft>
          <a:spcPct val="0"/>
        </a:spcAft>
        <a:defRPr sz="3200" b="1">
          <a:solidFill>
            <a:srgbClr val="00985F"/>
          </a:solidFill>
          <a:latin typeface="HelveticaNeueLT Std" pitchFamily="34" charset="0"/>
        </a:defRPr>
      </a:lvl5pPr>
      <a:lvl6pPr marL="457200" algn="l" rtl="0" fontAlgn="base">
        <a:spcBef>
          <a:spcPct val="0"/>
        </a:spcBef>
        <a:spcAft>
          <a:spcPct val="0"/>
        </a:spcAft>
        <a:defRPr sz="3200" b="1">
          <a:solidFill>
            <a:srgbClr val="00985F"/>
          </a:solidFill>
          <a:latin typeface="HelveticaNeueLT Std" pitchFamily="34" charset="0"/>
        </a:defRPr>
      </a:lvl6pPr>
      <a:lvl7pPr marL="914400" algn="l" rtl="0" fontAlgn="base">
        <a:spcBef>
          <a:spcPct val="0"/>
        </a:spcBef>
        <a:spcAft>
          <a:spcPct val="0"/>
        </a:spcAft>
        <a:defRPr sz="3200" b="1">
          <a:solidFill>
            <a:srgbClr val="00985F"/>
          </a:solidFill>
          <a:latin typeface="HelveticaNeueLT Std" pitchFamily="34" charset="0"/>
        </a:defRPr>
      </a:lvl7pPr>
      <a:lvl8pPr marL="1371600" algn="l" rtl="0" fontAlgn="base">
        <a:spcBef>
          <a:spcPct val="0"/>
        </a:spcBef>
        <a:spcAft>
          <a:spcPct val="0"/>
        </a:spcAft>
        <a:defRPr sz="3200" b="1">
          <a:solidFill>
            <a:srgbClr val="00985F"/>
          </a:solidFill>
          <a:latin typeface="HelveticaNeueLT Std" pitchFamily="34" charset="0"/>
        </a:defRPr>
      </a:lvl8pPr>
      <a:lvl9pPr marL="1828800" algn="l" rtl="0" fontAlgn="base">
        <a:spcBef>
          <a:spcPct val="0"/>
        </a:spcBef>
        <a:spcAft>
          <a:spcPct val="0"/>
        </a:spcAft>
        <a:defRPr sz="3200" b="1">
          <a:solidFill>
            <a:srgbClr val="00985F"/>
          </a:solidFill>
          <a:latin typeface="HelveticaNeueLT Std"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title"/>
          </p:nvPr>
        </p:nvSpPr>
        <p:spPr bwMode="auto">
          <a:xfrm>
            <a:off x="1187450" y="922338"/>
            <a:ext cx="7499350" cy="490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Header in here</a:t>
            </a:r>
          </a:p>
        </p:txBody>
      </p:sp>
      <p:sp>
        <p:nvSpPr>
          <p:cNvPr id="9219" name="Rectangle 8"/>
          <p:cNvSpPr>
            <a:spLocks noGrp="1" noChangeArrowheads="1"/>
          </p:cNvSpPr>
          <p:nvPr>
            <p:ph type="body" idx="1"/>
          </p:nvPr>
        </p:nvSpPr>
        <p:spPr bwMode="auto">
          <a:xfrm>
            <a:off x="1187450" y="1700213"/>
            <a:ext cx="7499350" cy="4752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Body text</a:t>
            </a:r>
          </a:p>
        </p:txBody>
      </p:sp>
      <p:pic>
        <p:nvPicPr>
          <p:cNvPr id="9220" name="Picture 9" descr="student-finance-england_logo"/>
          <p:cNvPicPr>
            <a:picLocks noChangeAspect="1" noChangeArrowheads="1"/>
          </p:cNvPicPr>
          <p:nvPr userDrawn="1"/>
        </p:nvPicPr>
        <p:blipFill>
          <a:blip r:embed="rId13" cstate="print"/>
          <a:srcRect/>
          <a:stretch>
            <a:fillRect/>
          </a:stretch>
        </p:blipFill>
        <p:spPr bwMode="auto">
          <a:xfrm>
            <a:off x="6134100" y="188913"/>
            <a:ext cx="2830513" cy="328612"/>
          </a:xfrm>
          <a:prstGeom prst="rect">
            <a:avLst/>
          </a:prstGeom>
          <a:noFill/>
          <a:ln w="9525">
            <a:noFill/>
            <a:miter lim="800000"/>
            <a:headEnd/>
            <a:tailEnd/>
          </a:ln>
        </p:spPr>
      </p:pic>
      <p:sp>
        <p:nvSpPr>
          <p:cNvPr id="10250" name="Line 10"/>
          <p:cNvSpPr>
            <a:spLocks noChangeShapeType="1"/>
          </p:cNvSpPr>
          <p:nvPr userDrawn="1"/>
        </p:nvSpPr>
        <p:spPr bwMode="auto">
          <a:xfrm flipV="1">
            <a:off x="468313" y="0"/>
            <a:ext cx="0" cy="6858000"/>
          </a:xfrm>
          <a:prstGeom prst="line">
            <a:avLst/>
          </a:prstGeom>
          <a:noFill/>
          <a:ln w="101600">
            <a:solidFill>
              <a:srgbClr val="C90062"/>
            </a:solidFill>
            <a:round/>
            <a:headEnd/>
            <a:tailEnd/>
          </a:ln>
          <a:effectLst/>
        </p:spPr>
        <p:txBody>
          <a:bodyPr/>
          <a:lstStyle/>
          <a:p>
            <a:pPr>
              <a:defRPr/>
            </a:pPr>
            <a:endParaRPr lang="en-US"/>
          </a:p>
        </p:txBody>
      </p:sp>
      <p:sp>
        <p:nvSpPr>
          <p:cNvPr id="10251" name="Text Box 11"/>
          <p:cNvSpPr txBox="1">
            <a:spLocks noChangeArrowheads="1"/>
          </p:cNvSpPr>
          <p:nvPr userDrawn="1"/>
        </p:nvSpPr>
        <p:spPr bwMode="auto">
          <a:xfrm rot="16200000">
            <a:off x="-346075" y="574833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grpSp>
        <p:nvGrpSpPr>
          <p:cNvPr id="9223" name="Group 12"/>
          <p:cNvGrpSpPr>
            <a:grpSpLocks/>
          </p:cNvGrpSpPr>
          <p:nvPr userDrawn="1"/>
        </p:nvGrpSpPr>
        <p:grpSpPr bwMode="auto">
          <a:xfrm>
            <a:off x="468313" y="954088"/>
            <a:ext cx="646112" cy="458787"/>
            <a:chOff x="295" y="601"/>
            <a:chExt cx="407" cy="289"/>
          </a:xfrm>
        </p:grpSpPr>
        <p:sp>
          <p:nvSpPr>
            <p:cNvPr id="10253" name="Oval 13"/>
            <p:cNvSpPr>
              <a:spLocks noChangeArrowheads="1"/>
            </p:cNvSpPr>
            <p:nvPr userDrawn="1"/>
          </p:nvSpPr>
          <p:spPr bwMode="auto">
            <a:xfrm>
              <a:off x="413" y="601"/>
              <a:ext cx="289" cy="289"/>
            </a:xfrm>
            <a:prstGeom prst="ellipse">
              <a:avLst/>
            </a:prstGeom>
            <a:solidFill>
              <a:schemeClr val="bg1"/>
            </a:solidFill>
            <a:ln w="101600">
              <a:solidFill>
                <a:srgbClr val="C90062"/>
              </a:solidFill>
              <a:round/>
              <a:headEnd/>
              <a:tailEnd/>
            </a:ln>
            <a:effectLst/>
          </p:spPr>
          <p:txBody>
            <a:bodyPr wrap="none" anchor="ctr"/>
            <a:lstStyle/>
            <a:p>
              <a:pPr>
                <a:defRPr/>
              </a:pPr>
              <a:endParaRPr lang="en-US"/>
            </a:p>
          </p:txBody>
        </p:sp>
        <p:sp>
          <p:nvSpPr>
            <p:cNvPr id="10254" name="Line 14"/>
            <p:cNvSpPr>
              <a:spLocks noChangeShapeType="1"/>
            </p:cNvSpPr>
            <p:nvPr userDrawn="1"/>
          </p:nvSpPr>
          <p:spPr bwMode="auto">
            <a:xfrm flipH="1">
              <a:off x="295" y="765"/>
              <a:ext cx="118" cy="0"/>
            </a:xfrm>
            <a:prstGeom prst="line">
              <a:avLst/>
            </a:prstGeom>
            <a:noFill/>
            <a:ln w="101600">
              <a:solidFill>
                <a:srgbClr val="C90062"/>
              </a:solidFill>
              <a:round/>
              <a:headEnd/>
              <a:tailEnd/>
            </a:ln>
            <a:effectLst/>
          </p:spPr>
          <p:txBody>
            <a:bodyPr/>
            <a:lstStyle/>
            <a:p>
              <a:pPr>
                <a:defRPr/>
              </a:pPr>
              <a:endParaRPr lang="en-US"/>
            </a:p>
          </p:txBody>
        </p:sp>
      </p:grpSp>
      <p:sp>
        <p:nvSpPr>
          <p:cNvPr id="10255" name="Line 15"/>
          <p:cNvSpPr>
            <a:spLocks noChangeShapeType="1"/>
          </p:cNvSpPr>
          <p:nvPr userDrawn="1"/>
        </p:nvSpPr>
        <p:spPr bwMode="auto">
          <a:xfrm>
            <a:off x="0" y="692150"/>
            <a:ext cx="9144000" cy="0"/>
          </a:xfrm>
          <a:prstGeom prst="line">
            <a:avLst/>
          </a:prstGeom>
          <a:noFill/>
          <a:ln w="101600">
            <a:solidFill>
              <a:srgbClr val="C90062"/>
            </a:solidFill>
            <a:round/>
            <a:headEnd/>
            <a:tailEnd/>
          </a:ln>
          <a:effectLst/>
        </p:spPr>
        <p:txBody>
          <a:bodyPr/>
          <a:lstStyle/>
          <a:p>
            <a:pPr>
              <a:defRPr/>
            </a:pPr>
            <a:endParaRPr lang="en-US"/>
          </a:p>
        </p:txBody>
      </p:sp>
      <p:sp>
        <p:nvSpPr>
          <p:cNvPr id="10256" name="Oval 16"/>
          <p:cNvSpPr>
            <a:spLocks noChangeArrowheads="1"/>
          </p:cNvSpPr>
          <p:nvPr userDrawn="1"/>
        </p:nvSpPr>
        <p:spPr bwMode="auto">
          <a:xfrm>
            <a:off x="352425" y="577850"/>
            <a:ext cx="217488" cy="217488"/>
          </a:xfrm>
          <a:prstGeom prst="ellipse">
            <a:avLst/>
          </a:prstGeom>
          <a:solidFill>
            <a:schemeClr val="bg1"/>
          </a:solidFill>
          <a:ln w="38100">
            <a:solidFill>
              <a:schemeClr val="tx1"/>
            </a:solidFill>
            <a:round/>
            <a:headEnd/>
            <a:tailEnd/>
          </a:ln>
          <a:effectLst/>
        </p:spPr>
        <p:txBody>
          <a:bodyPr wrap="none" anchor="ctr"/>
          <a:lstStyle/>
          <a:p>
            <a:pPr>
              <a:defRPr/>
            </a:pPr>
            <a:endParaRPr lang="en-US"/>
          </a:p>
        </p:txBody>
      </p:sp>
      <p:sp>
        <p:nvSpPr>
          <p:cNvPr id="10257" name="Text Box 17"/>
          <p:cNvSpPr txBox="1">
            <a:spLocks noChangeArrowheads="1"/>
          </p:cNvSpPr>
          <p:nvPr userDrawn="1"/>
        </p:nvSpPr>
        <p:spPr bwMode="auto">
          <a:xfrm>
            <a:off x="693738" y="981075"/>
            <a:ext cx="288925" cy="396875"/>
          </a:xfrm>
          <a:prstGeom prst="rect">
            <a:avLst/>
          </a:prstGeom>
          <a:noFill/>
          <a:ln w="9525">
            <a:noFill/>
            <a:miter lim="800000"/>
            <a:headEnd/>
            <a:tailEnd/>
          </a:ln>
          <a:effectLst/>
        </p:spPr>
        <p:txBody>
          <a:bodyPr>
            <a:spAutoFit/>
          </a:bodyPr>
          <a:lstStyle/>
          <a:p>
            <a:pPr>
              <a:spcBef>
                <a:spcPct val="50000"/>
              </a:spcBef>
              <a:defRPr/>
            </a:pPr>
            <a:r>
              <a:rPr lang="en-GB" sz="2000">
                <a:latin typeface="Helvetica LT Std Black" pitchFamily="34" charset="0"/>
              </a:rPr>
              <a:t>1</a:t>
            </a:r>
          </a:p>
        </p:txBody>
      </p:sp>
      <p:sp>
        <p:nvSpPr>
          <p:cNvPr id="10258" name="AutoShape 18"/>
          <p:cNvSpPr>
            <a:spLocks noChangeArrowheads="1"/>
          </p:cNvSpPr>
          <p:nvPr userDrawn="1"/>
        </p:nvSpPr>
        <p:spPr bwMode="auto">
          <a:xfrm>
            <a:off x="-174625" y="5394325"/>
            <a:ext cx="474663" cy="936625"/>
          </a:xfrm>
          <a:prstGeom prst="roundRect">
            <a:avLst>
              <a:gd name="adj" fmla="val 16667"/>
            </a:avLst>
          </a:prstGeom>
          <a:solidFill>
            <a:srgbClr val="C90062"/>
          </a:solidFill>
          <a:ln w="9525">
            <a:noFill/>
            <a:round/>
            <a:headEnd/>
            <a:tailEnd/>
          </a:ln>
          <a:effectLst/>
        </p:spPr>
        <p:txBody>
          <a:bodyPr wrap="none" anchor="ctr"/>
          <a:lstStyle/>
          <a:p>
            <a:pPr>
              <a:defRPr/>
            </a:pPr>
            <a:endParaRPr lang="en-US"/>
          </a:p>
        </p:txBody>
      </p:sp>
      <p:sp>
        <p:nvSpPr>
          <p:cNvPr id="10259" name="Text Box 19"/>
          <p:cNvSpPr txBox="1">
            <a:spLocks noChangeArrowheads="1"/>
          </p:cNvSpPr>
          <p:nvPr userDrawn="1"/>
        </p:nvSpPr>
        <p:spPr bwMode="auto">
          <a:xfrm rot="16200000">
            <a:off x="-320675" y="5678487"/>
            <a:ext cx="935038" cy="366713"/>
          </a:xfrm>
          <a:prstGeom prst="rect">
            <a:avLst/>
          </a:prstGeom>
          <a:noFill/>
          <a:ln w="9525">
            <a:noFill/>
            <a:miter lim="800000"/>
            <a:headEnd/>
            <a:tailEnd/>
          </a:ln>
          <a:effectLst/>
        </p:spPr>
        <p:txBody>
          <a:bodyPr>
            <a:spAutoFit/>
          </a:bodyPr>
          <a:lstStyle/>
          <a:p>
            <a:pPr>
              <a:spcBef>
                <a:spcPct val="50000"/>
              </a:spcBef>
              <a:defRPr/>
            </a:pPr>
            <a:r>
              <a:rPr lang="en-GB">
                <a:solidFill>
                  <a:schemeClr val="bg1"/>
                </a:solidFill>
                <a:latin typeface="Helvetica LT Std Black" pitchFamily="34" charset="0"/>
              </a:rPr>
              <a:t>12_13</a:t>
            </a:r>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ransition>
    <p:push dir="u"/>
  </p:transition>
  <p:txStyles>
    <p:titleStyle>
      <a:lvl1pPr algn="l" rtl="0" eaLnBrk="0" fontAlgn="base" hangingPunct="0">
        <a:spcBef>
          <a:spcPct val="0"/>
        </a:spcBef>
        <a:spcAft>
          <a:spcPct val="0"/>
        </a:spcAft>
        <a:defRPr sz="3200" b="1">
          <a:solidFill>
            <a:srgbClr val="C90062"/>
          </a:solidFill>
          <a:latin typeface="+mj-lt"/>
          <a:ea typeface="+mj-ea"/>
          <a:cs typeface="+mj-cs"/>
        </a:defRPr>
      </a:lvl1pPr>
      <a:lvl2pPr algn="l" rtl="0" eaLnBrk="0" fontAlgn="base" hangingPunct="0">
        <a:spcBef>
          <a:spcPct val="0"/>
        </a:spcBef>
        <a:spcAft>
          <a:spcPct val="0"/>
        </a:spcAft>
        <a:defRPr sz="3200" b="1">
          <a:solidFill>
            <a:srgbClr val="C90062"/>
          </a:solidFill>
          <a:latin typeface="HelveticaNeueLT Std" pitchFamily="34" charset="0"/>
        </a:defRPr>
      </a:lvl2pPr>
      <a:lvl3pPr algn="l" rtl="0" eaLnBrk="0" fontAlgn="base" hangingPunct="0">
        <a:spcBef>
          <a:spcPct val="0"/>
        </a:spcBef>
        <a:spcAft>
          <a:spcPct val="0"/>
        </a:spcAft>
        <a:defRPr sz="3200" b="1">
          <a:solidFill>
            <a:srgbClr val="C90062"/>
          </a:solidFill>
          <a:latin typeface="HelveticaNeueLT Std" pitchFamily="34" charset="0"/>
        </a:defRPr>
      </a:lvl3pPr>
      <a:lvl4pPr algn="l" rtl="0" eaLnBrk="0" fontAlgn="base" hangingPunct="0">
        <a:spcBef>
          <a:spcPct val="0"/>
        </a:spcBef>
        <a:spcAft>
          <a:spcPct val="0"/>
        </a:spcAft>
        <a:defRPr sz="3200" b="1">
          <a:solidFill>
            <a:srgbClr val="C90062"/>
          </a:solidFill>
          <a:latin typeface="HelveticaNeueLT Std" pitchFamily="34" charset="0"/>
        </a:defRPr>
      </a:lvl4pPr>
      <a:lvl5pPr algn="l" rtl="0" eaLnBrk="0" fontAlgn="base" hangingPunct="0">
        <a:spcBef>
          <a:spcPct val="0"/>
        </a:spcBef>
        <a:spcAft>
          <a:spcPct val="0"/>
        </a:spcAft>
        <a:defRPr sz="3200" b="1">
          <a:solidFill>
            <a:srgbClr val="C90062"/>
          </a:solidFill>
          <a:latin typeface="HelveticaNeueLT Std" pitchFamily="34" charset="0"/>
        </a:defRPr>
      </a:lvl5pPr>
      <a:lvl6pPr marL="457200" algn="l" rtl="0" fontAlgn="base">
        <a:spcBef>
          <a:spcPct val="0"/>
        </a:spcBef>
        <a:spcAft>
          <a:spcPct val="0"/>
        </a:spcAft>
        <a:defRPr sz="3200" b="1">
          <a:solidFill>
            <a:srgbClr val="C90062"/>
          </a:solidFill>
          <a:latin typeface="HelveticaNeueLT Std" pitchFamily="34" charset="0"/>
        </a:defRPr>
      </a:lvl6pPr>
      <a:lvl7pPr marL="914400" algn="l" rtl="0" fontAlgn="base">
        <a:spcBef>
          <a:spcPct val="0"/>
        </a:spcBef>
        <a:spcAft>
          <a:spcPct val="0"/>
        </a:spcAft>
        <a:defRPr sz="3200" b="1">
          <a:solidFill>
            <a:srgbClr val="C90062"/>
          </a:solidFill>
          <a:latin typeface="HelveticaNeueLT Std" pitchFamily="34" charset="0"/>
        </a:defRPr>
      </a:lvl7pPr>
      <a:lvl8pPr marL="1371600" algn="l" rtl="0" fontAlgn="base">
        <a:spcBef>
          <a:spcPct val="0"/>
        </a:spcBef>
        <a:spcAft>
          <a:spcPct val="0"/>
        </a:spcAft>
        <a:defRPr sz="3200" b="1">
          <a:solidFill>
            <a:srgbClr val="C90062"/>
          </a:solidFill>
          <a:latin typeface="HelveticaNeueLT Std" pitchFamily="34" charset="0"/>
        </a:defRPr>
      </a:lvl8pPr>
      <a:lvl9pPr marL="1828800" algn="l" rtl="0" fontAlgn="base">
        <a:spcBef>
          <a:spcPct val="0"/>
        </a:spcBef>
        <a:spcAft>
          <a:spcPct val="0"/>
        </a:spcAft>
        <a:defRPr sz="3200" b="1">
          <a:solidFill>
            <a:srgbClr val="C90062"/>
          </a:solidFill>
          <a:latin typeface="HelveticaNeueLT Std"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10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1658938" y="2212975"/>
            <a:ext cx="6640512" cy="2571750"/>
          </a:xfrm>
          <a:prstGeom prst="rect">
            <a:avLst/>
          </a:prstGeom>
          <a:noFill/>
          <a:ln w="9525">
            <a:noFill/>
            <a:miter lim="800000"/>
            <a:headEnd/>
            <a:tailEnd/>
          </a:ln>
        </p:spPr>
        <p:txBody>
          <a:bodyPr/>
          <a:lstStyle/>
          <a:p>
            <a:pPr algn="ctr"/>
            <a:r>
              <a:rPr lang="en-GB" sz="3200" b="1">
                <a:solidFill>
                  <a:schemeClr val="bg2"/>
                </a:solidFill>
              </a:rPr>
              <a:t>2012/13</a:t>
            </a:r>
          </a:p>
          <a:p>
            <a:pPr algn="ctr"/>
            <a:r>
              <a:rPr lang="en-GB" sz="3200" b="1">
                <a:solidFill>
                  <a:srgbClr val="001F51"/>
                </a:solidFill>
              </a:rPr>
              <a:t>Student  Finance</a:t>
            </a:r>
          </a:p>
          <a:p>
            <a:pPr algn="ctr"/>
            <a:r>
              <a:rPr lang="en-GB" sz="3200" b="1">
                <a:solidFill>
                  <a:srgbClr val="001F51"/>
                </a:solidFill>
              </a:rPr>
              <a:t>explained</a:t>
            </a:r>
          </a:p>
        </p:txBody>
      </p:sp>
    </p:spTree>
  </p:cSld>
  <p:clrMapOvr>
    <a:masterClrMapping/>
  </p:clrMapOvr>
  <p:transition>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idx="4294967295"/>
          </p:nvPr>
        </p:nvSpPr>
        <p:spPr>
          <a:noFill/>
        </p:spPr>
        <p:txBody>
          <a:bodyPr/>
          <a:lstStyle/>
          <a:p>
            <a:pPr eaLnBrk="1" hangingPunct="1"/>
            <a:r>
              <a:rPr lang="en-GB" sz="2800" smtClean="0">
                <a:latin typeface="Arial" pitchFamily="34" charset="0"/>
              </a:rPr>
              <a:t>Can I get student finance?</a:t>
            </a:r>
          </a:p>
        </p:txBody>
      </p:sp>
      <p:sp>
        <p:nvSpPr>
          <p:cNvPr id="225283" name="Rectangle 3"/>
          <p:cNvSpPr>
            <a:spLocks noGrp="1" noChangeArrowheads="1"/>
          </p:cNvSpPr>
          <p:nvPr>
            <p:ph type="body" idx="4294967295"/>
          </p:nvPr>
        </p:nvSpPr>
        <p:spPr>
          <a:noFill/>
        </p:spPr>
        <p:txBody>
          <a:bodyPr/>
          <a:lstStyle/>
          <a:p>
            <a:pPr eaLnBrk="1" hangingPunct="1">
              <a:lnSpc>
                <a:spcPct val="150000"/>
              </a:lnSpc>
              <a:buClr>
                <a:srgbClr val="001F51"/>
              </a:buClr>
              <a:buSzPct val="125000"/>
            </a:pPr>
            <a:r>
              <a:rPr lang="en-GB" sz="2800" b="1" smtClean="0">
                <a:latin typeface="Arial" pitchFamily="34" charset="0"/>
              </a:rPr>
              <a:t>You have to meet three main conditions: </a:t>
            </a:r>
            <a:endParaRPr lang="en-GB" sz="2800" smtClean="0">
              <a:latin typeface="Arial" pitchFamily="34" charset="0"/>
            </a:endParaRPr>
          </a:p>
          <a:p>
            <a:pPr marL="342900" lvl="1" indent="-342900" eaLnBrk="1" hangingPunct="1">
              <a:lnSpc>
                <a:spcPct val="150000"/>
              </a:lnSpc>
              <a:buClr>
                <a:srgbClr val="001F51"/>
              </a:buClr>
              <a:buSzPct val="125000"/>
              <a:buFont typeface="Arial" pitchFamily="34" charset="0"/>
              <a:buChar char="•"/>
            </a:pPr>
            <a:r>
              <a:rPr lang="en-GB" smtClean="0"/>
              <a:t> Personally eligible</a:t>
            </a:r>
          </a:p>
          <a:p>
            <a:pPr marL="342900" lvl="1" indent="-342900" eaLnBrk="1" hangingPunct="1">
              <a:lnSpc>
                <a:spcPct val="150000"/>
              </a:lnSpc>
              <a:buClr>
                <a:srgbClr val="001F51"/>
              </a:buClr>
              <a:buSzPct val="125000"/>
              <a:buFont typeface="Arial" pitchFamily="34" charset="0"/>
              <a:buChar char="•"/>
            </a:pPr>
            <a:r>
              <a:rPr lang="en-GB" smtClean="0"/>
              <a:t> Your course</a:t>
            </a:r>
          </a:p>
          <a:p>
            <a:pPr marL="342900" lvl="1" indent="-342900" eaLnBrk="1" hangingPunct="1">
              <a:lnSpc>
                <a:spcPct val="150000"/>
              </a:lnSpc>
              <a:buClr>
                <a:srgbClr val="001F51"/>
              </a:buClr>
              <a:buSzPct val="125000"/>
              <a:buFont typeface="Arial" pitchFamily="34" charset="0"/>
              <a:buChar char="•"/>
            </a:pPr>
            <a:r>
              <a:rPr lang="en-GB" smtClean="0"/>
              <a:t> Your university or college</a:t>
            </a:r>
          </a:p>
        </p:txBody>
      </p:sp>
    </p:spTree>
  </p:cSld>
  <p:clrMapOvr>
    <a:masterClrMapping/>
  </p:clrMapOvr>
  <p:transition>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GB" sz="2800" smtClean="0">
                <a:latin typeface="Arial" pitchFamily="34" charset="0"/>
              </a:rPr>
              <a:t>Extra support</a:t>
            </a:r>
          </a:p>
        </p:txBody>
      </p:sp>
      <p:sp>
        <p:nvSpPr>
          <p:cNvPr id="25603" name="Rectangle 3"/>
          <p:cNvSpPr>
            <a:spLocks noGrp="1" noChangeArrowheads="1"/>
          </p:cNvSpPr>
          <p:nvPr>
            <p:ph type="body" idx="1"/>
          </p:nvPr>
        </p:nvSpPr>
        <p:spPr>
          <a:noFill/>
        </p:spPr>
        <p:txBody>
          <a:bodyPr/>
          <a:lstStyle/>
          <a:p>
            <a:pPr marL="0" indent="0" eaLnBrk="1" hangingPunct="1"/>
            <a:r>
              <a:rPr lang="en-US" sz="2800" smtClean="0">
                <a:latin typeface="Arial" pitchFamily="34" charset="0"/>
              </a:rPr>
              <a:t>Extra support is available for students in special circumstances</a:t>
            </a:r>
          </a:p>
          <a:p>
            <a:pPr marL="828675" lvl="1" eaLnBrk="1" hangingPunct="1"/>
            <a:r>
              <a:rPr lang="en-US" sz="2400" smtClean="0"/>
              <a:t>students with a disability</a:t>
            </a:r>
          </a:p>
          <a:p>
            <a:pPr marL="828675" lvl="1" eaLnBrk="1" hangingPunct="1"/>
            <a:r>
              <a:rPr lang="en-US" sz="2400" smtClean="0"/>
              <a:t>with dependants</a:t>
            </a:r>
          </a:p>
        </p:txBody>
      </p:sp>
    </p:spTree>
  </p:cSld>
  <p:clrMapOvr>
    <a:masterClrMapping/>
  </p:clrMapOvr>
  <p:transition>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idx="4294967295"/>
          </p:nvPr>
        </p:nvSpPr>
        <p:spPr>
          <a:noFill/>
        </p:spPr>
        <p:txBody>
          <a:bodyPr/>
          <a:lstStyle/>
          <a:p>
            <a:pPr eaLnBrk="1" hangingPunct="1"/>
            <a:r>
              <a:rPr lang="en-GB" sz="2800" smtClean="0">
                <a:latin typeface="Arial" pitchFamily="34" charset="0"/>
              </a:rPr>
              <a:t>Any other support available?</a:t>
            </a:r>
          </a:p>
        </p:txBody>
      </p:sp>
      <p:sp>
        <p:nvSpPr>
          <p:cNvPr id="212995" name="Rectangle 3"/>
          <p:cNvSpPr>
            <a:spLocks noGrp="1" noChangeArrowheads="1"/>
          </p:cNvSpPr>
          <p:nvPr>
            <p:ph type="body" idx="4294967295"/>
          </p:nvPr>
        </p:nvSpPr>
        <p:spPr>
          <a:noFill/>
        </p:spPr>
        <p:txBody>
          <a:bodyPr/>
          <a:lstStyle/>
          <a:p>
            <a:pPr eaLnBrk="1" hangingPunct="1">
              <a:buFontTx/>
              <a:buChar char="•"/>
            </a:pPr>
            <a:r>
              <a:rPr lang="en-US" sz="2800" smtClean="0">
                <a:latin typeface="Arial" pitchFamily="34" charset="0"/>
              </a:rPr>
              <a:t>University and college bursaries and scholarships</a:t>
            </a:r>
          </a:p>
          <a:p>
            <a:pPr eaLnBrk="1" hangingPunct="1">
              <a:buFontTx/>
              <a:buChar char="•"/>
            </a:pPr>
            <a:r>
              <a:rPr lang="en-US" sz="2800" smtClean="0">
                <a:latin typeface="Arial" pitchFamily="34" charset="0"/>
              </a:rPr>
              <a:t>National Scholarship Programme</a:t>
            </a:r>
          </a:p>
          <a:p>
            <a:pPr eaLnBrk="1" hangingPunct="1">
              <a:buFontTx/>
              <a:buChar char="•"/>
            </a:pPr>
            <a:r>
              <a:rPr lang="en-US" sz="2800" smtClean="0">
                <a:latin typeface="Arial" pitchFamily="34" charset="0"/>
              </a:rPr>
              <a:t>Certain </a:t>
            </a:r>
            <a:r>
              <a:rPr lang="en-GB" sz="2800" smtClean="0">
                <a:latin typeface="Arial" pitchFamily="34" charset="0"/>
              </a:rPr>
              <a:t>courses</a:t>
            </a:r>
            <a:r>
              <a:rPr lang="en-US" sz="2800" smtClean="0">
                <a:latin typeface="Arial" pitchFamily="34" charset="0"/>
              </a:rPr>
              <a:t> attract their own funding </a:t>
            </a:r>
          </a:p>
          <a:p>
            <a:pPr lvl="1" eaLnBrk="1" hangingPunct="1"/>
            <a:r>
              <a:rPr lang="en-US" sz="2400" smtClean="0"/>
              <a:t>NHS</a:t>
            </a:r>
          </a:p>
          <a:p>
            <a:pPr lvl="1" eaLnBrk="1" hangingPunct="1"/>
            <a:r>
              <a:rPr lang="en-US" sz="2400" smtClean="0"/>
              <a:t>Social Work courses</a:t>
            </a:r>
          </a:p>
        </p:txBody>
      </p:sp>
    </p:spTree>
  </p:cSld>
  <p:clrMapOvr>
    <a:masterClrMapping/>
  </p:clrMapOvr>
  <p:transition>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idx="4294967295"/>
          </p:nvPr>
        </p:nvSpPr>
        <p:spPr>
          <a:noFill/>
        </p:spPr>
        <p:txBody>
          <a:bodyPr/>
          <a:lstStyle/>
          <a:p>
            <a:pPr eaLnBrk="1" hangingPunct="1"/>
            <a:r>
              <a:rPr lang="en-GB" sz="2800" smtClean="0">
                <a:latin typeface="Arial" pitchFamily="34" charset="0"/>
              </a:rPr>
              <a:t>Studying part-time?</a:t>
            </a:r>
          </a:p>
        </p:txBody>
      </p:sp>
      <p:sp>
        <p:nvSpPr>
          <p:cNvPr id="215043" name="Rectangle 3"/>
          <p:cNvSpPr>
            <a:spLocks noGrp="1" noChangeArrowheads="1"/>
          </p:cNvSpPr>
          <p:nvPr>
            <p:ph type="body" idx="4294967295"/>
          </p:nvPr>
        </p:nvSpPr>
        <p:spPr>
          <a:noFill/>
        </p:spPr>
        <p:txBody>
          <a:bodyPr/>
          <a:lstStyle/>
          <a:p>
            <a:pPr eaLnBrk="1" hangingPunct="1">
              <a:buFontTx/>
              <a:buChar char="•"/>
            </a:pPr>
            <a:r>
              <a:rPr lang="en-US" sz="2800" smtClean="0">
                <a:latin typeface="Arial" pitchFamily="34" charset="0"/>
              </a:rPr>
              <a:t>Tuition Fee Loan of up to £6,750</a:t>
            </a:r>
          </a:p>
          <a:p>
            <a:pPr eaLnBrk="1" hangingPunct="1">
              <a:buFontTx/>
              <a:buChar char="•"/>
            </a:pPr>
            <a:r>
              <a:rPr lang="en-US" sz="2800" smtClean="0">
                <a:latin typeface="Arial" pitchFamily="34" charset="0"/>
              </a:rPr>
              <a:t>Repayable</a:t>
            </a:r>
          </a:p>
          <a:p>
            <a:pPr eaLnBrk="1" hangingPunct="1">
              <a:buFontTx/>
              <a:buChar char="•"/>
            </a:pPr>
            <a:r>
              <a:rPr lang="en-US" sz="2800" smtClean="0">
                <a:latin typeface="Arial" pitchFamily="34" charset="0"/>
              </a:rPr>
              <a:t>Does </a:t>
            </a:r>
            <a:r>
              <a:rPr lang="en-US" sz="2800" b="1" smtClean="0">
                <a:latin typeface="Arial" pitchFamily="34" charset="0"/>
              </a:rPr>
              <a:t>not</a:t>
            </a:r>
            <a:r>
              <a:rPr lang="en-US" sz="2800" smtClean="0">
                <a:latin typeface="Arial" pitchFamily="34" charset="0"/>
              </a:rPr>
              <a:t> depend on household income</a:t>
            </a:r>
          </a:p>
          <a:p>
            <a:pPr eaLnBrk="1" hangingPunct="1">
              <a:buFontTx/>
              <a:buChar char="•"/>
            </a:pPr>
            <a:r>
              <a:rPr lang="en-US" sz="2800" smtClean="0">
                <a:latin typeface="Arial" pitchFamily="34" charset="0"/>
              </a:rPr>
              <a:t>Must be studying at least 25% of the equivalent full-time course</a:t>
            </a:r>
          </a:p>
          <a:p>
            <a:pPr eaLnBrk="1" hangingPunct="1">
              <a:buFontTx/>
              <a:buChar char="•"/>
            </a:pPr>
            <a:endParaRPr lang="en-US" sz="2800" smtClean="0">
              <a:latin typeface="Arial" pitchFamily="34" charset="0"/>
            </a:endParaRPr>
          </a:p>
        </p:txBody>
      </p:sp>
    </p:spTree>
  </p:cSld>
  <p:clrMapOvr>
    <a:masterClrMapping/>
  </p:clrMapOvr>
  <p:transition>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GB" sz="2800" smtClean="0"/>
              <a:t>How do I apply?</a:t>
            </a:r>
          </a:p>
        </p:txBody>
      </p:sp>
      <p:sp>
        <p:nvSpPr>
          <p:cNvPr id="26627" name="Content Placeholder 3"/>
          <p:cNvSpPr>
            <a:spLocks noGrp="1"/>
          </p:cNvSpPr>
          <p:nvPr>
            <p:ph idx="1"/>
          </p:nvPr>
        </p:nvSpPr>
        <p:spPr>
          <a:xfrm>
            <a:off x="1187450" y="1700213"/>
            <a:ext cx="7775575" cy="4752975"/>
          </a:xfrm>
        </p:spPr>
        <p:txBody>
          <a:bodyPr/>
          <a:lstStyle/>
          <a:p>
            <a:pPr eaLnBrk="1" hangingPunct="1">
              <a:buFontTx/>
              <a:buChar char="•"/>
            </a:pPr>
            <a:r>
              <a:rPr lang="en-GB" sz="2800" smtClean="0">
                <a:latin typeface="Arial" pitchFamily="34" charset="0"/>
              </a:rPr>
              <a:t>Apply online at www.direct.gov.uk/studentfinance</a:t>
            </a:r>
          </a:p>
          <a:p>
            <a:pPr eaLnBrk="1" hangingPunct="1">
              <a:buFontTx/>
              <a:buChar char="•"/>
            </a:pPr>
            <a:r>
              <a:rPr lang="en-GB" sz="2800" smtClean="0">
                <a:latin typeface="Arial" pitchFamily="34" charset="0"/>
              </a:rPr>
              <a:t>Apply early – you don’t need confirmed place to apply</a:t>
            </a:r>
          </a:p>
          <a:p>
            <a:pPr eaLnBrk="1" hangingPunct="1">
              <a:buFontTx/>
              <a:buChar char="•"/>
            </a:pPr>
            <a:r>
              <a:rPr lang="en-GB" sz="2800" smtClean="0">
                <a:latin typeface="Arial" pitchFamily="34" charset="0"/>
              </a:rPr>
              <a:t>Apply </a:t>
            </a:r>
            <a:r>
              <a:rPr lang="en-GB" sz="2800" b="1" smtClean="0">
                <a:latin typeface="Arial" pitchFamily="34" charset="0"/>
              </a:rPr>
              <a:t>before</a:t>
            </a:r>
            <a:r>
              <a:rPr lang="en-GB" sz="2800" smtClean="0">
                <a:latin typeface="Arial" pitchFamily="34" charset="0"/>
              </a:rPr>
              <a:t> 31 May 2012</a:t>
            </a:r>
          </a:p>
          <a:p>
            <a:pPr eaLnBrk="1" hangingPunct="1">
              <a:buFontTx/>
              <a:buChar char="•"/>
            </a:pPr>
            <a:r>
              <a:rPr lang="en-GB" sz="2800" smtClean="0">
                <a:latin typeface="Arial" pitchFamily="34" charset="0"/>
              </a:rPr>
              <a:t>Applications can be managed online</a:t>
            </a:r>
          </a:p>
          <a:p>
            <a:pPr eaLnBrk="1" hangingPunct="1"/>
            <a:endParaRPr lang="en-GB" sz="2800" smtClean="0">
              <a:latin typeface="Arial" pitchFamily="34" charset="0"/>
            </a:endParaRPr>
          </a:p>
          <a:p>
            <a:pPr eaLnBrk="1" hangingPunct="1"/>
            <a:endParaRPr lang="en-US" sz="2800" smtClean="0"/>
          </a:p>
        </p:txBody>
      </p:sp>
    </p:spTree>
  </p:cSld>
  <p:clrMapOvr>
    <a:masterClrMapping/>
  </p:clrMapOvr>
  <p:transition>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GB" sz="2800" smtClean="0">
                <a:latin typeface="Arial" pitchFamily="34" charset="0"/>
              </a:rPr>
              <a:t>How do I get paid?</a:t>
            </a:r>
          </a:p>
        </p:txBody>
      </p:sp>
      <p:sp>
        <p:nvSpPr>
          <p:cNvPr id="27651" name="Rectangle 3"/>
          <p:cNvSpPr>
            <a:spLocks noGrp="1" noChangeArrowheads="1"/>
          </p:cNvSpPr>
          <p:nvPr>
            <p:ph type="body" idx="1"/>
          </p:nvPr>
        </p:nvSpPr>
        <p:spPr>
          <a:noFill/>
        </p:spPr>
        <p:txBody>
          <a:bodyPr/>
          <a:lstStyle/>
          <a:p>
            <a:pPr eaLnBrk="1" hangingPunct="1">
              <a:buFontTx/>
              <a:buChar char="•"/>
            </a:pPr>
            <a:r>
              <a:rPr lang="en-US" sz="2800" smtClean="0">
                <a:latin typeface="Arial" pitchFamily="34" charset="0"/>
              </a:rPr>
              <a:t>Register at your university or college – you can’t be paid until you do </a:t>
            </a:r>
          </a:p>
          <a:p>
            <a:pPr eaLnBrk="1" hangingPunct="1">
              <a:buFontTx/>
              <a:buChar char="•"/>
            </a:pPr>
            <a:r>
              <a:rPr lang="en-US" sz="2800" smtClean="0">
                <a:latin typeface="Arial" pitchFamily="34" charset="0"/>
              </a:rPr>
              <a:t>Your Maintenance Loan and any grants go into your bank account in three installments – one at the start of each term</a:t>
            </a:r>
          </a:p>
          <a:p>
            <a:pPr eaLnBrk="1" hangingPunct="1">
              <a:buFontTx/>
              <a:buChar char="•"/>
            </a:pPr>
            <a:r>
              <a:rPr lang="en-US" sz="2800" smtClean="0">
                <a:latin typeface="Arial" pitchFamily="34" charset="0"/>
              </a:rPr>
              <a:t>Your Tuition Fee Loan is paid direct to your university or college</a:t>
            </a:r>
          </a:p>
        </p:txBody>
      </p:sp>
    </p:spTree>
  </p:cSld>
  <p:clrMapOvr>
    <a:masterClrMapping/>
  </p:clrMapOvr>
  <p:transition>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GB" sz="2800" smtClean="0">
                <a:latin typeface="Arial" pitchFamily="34" charset="0"/>
              </a:rPr>
              <a:t>What about repayment?</a:t>
            </a:r>
          </a:p>
        </p:txBody>
      </p:sp>
      <p:sp>
        <p:nvSpPr>
          <p:cNvPr id="28675" name="Rectangle 3"/>
          <p:cNvSpPr>
            <a:spLocks noGrp="1" noChangeArrowheads="1"/>
          </p:cNvSpPr>
          <p:nvPr>
            <p:ph type="body" idx="1"/>
          </p:nvPr>
        </p:nvSpPr>
        <p:spPr>
          <a:xfrm>
            <a:off x="1187450" y="1700213"/>
            <a:ext cx="7732713" cy="4752975"/>
          </a:xfrm>
          <a:noFill/>
        </p:spPr>
        <p:txBody>
          <a:bodyPr/>
          <a:lstStyle/>
          <a:p>
            <a:pPr eaLnBrk="1" hangingPunct="1">
              <a:buFontTx/>
              <a:buChar char="•"/>
            </a:pPr>
            <a:r>
              <a:rPr lang="en-US" sz="2800" smtClean="0">
                <a:latin typeface="Arial" pitchFamily="34" charset="0"/>
              </a:rPr>
              <a:t>Repayment begins in April 2016</a:t>
            </a:r>
          </a:p>
          <a:p>
            <a:pPr eaLnBrk="1" hangingPunct="1">
              <a:buFontTx/>
              <a:buChar char="•"/>
            </a:pPr>
            <a:r>
              <a:rPr lang="en-US" sz="2800" smtClean="0">
                <a:latin typeface="Arial" pitchFamily="34" charset="0"/>
              </a:rPr>
              <a:t>You don’t repay until your gross earnings are over £21,000 a year, or £1,750 per month </a:t>
            </a:r>
          </a:p>
          <a:p>
            <a:pPr eaLnBrk="1" hangingPunct="1">
              <a:buFontTx/>
              <a:buChar char="•"/>
            </a:pPr>
            <a:r>
              <a:rPr lang="en-US" sz="2800" smtClean="0">
                <a:latin typeface="Arial" pitchFamily="34" charset="0"/>
              </a:rPr>
              <a:t>You repay 9% of what you earn above £21,000</a:t>
            </a:r>
          </a:p>
          <a:p>
            <a:pPr eaLnBrk="1" hangingPunct="1">
              <a:buFontTx/>
              <a:buChar char="•"/>
            </a:pPr>
            <a:r>
              <a:rPr lang="en-US" sz="2800" smtClean="0">
                <a:latin typeface="Arial" pitchFamily="34" charset="0"/>
              </a:rPr>
              <a:t>Your repayments depend on how much you earn – not how much you owe</a:t>
            </a:r>
          </a:p>
          <a:p>
            <a:pPr eaLnBrk="1" hangingPunct="1">
              <a:buFontTx/>
              <a:buChar char="•"/>
            </a:pPr>
            <a:r>
              <a:rPr lang="en-US" sz="2800" smtClean="0">
                <a:latin typeface="Arial" pitchFamily="34" charset="0"/>
              </a:rPr>
              <a:t>Any loan remaining after 30 years will be written off </a:t>
            </a:r>
          </a:p>
        </p:txBody>
      </p:sp>
    </p:spTree>
  </p:cSld>
  <p:clrMapOvr>
    <a:masterClrMapping/>
  </p:clrMapOvr>
  <p:transition>
    <p:push dir="u"/>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26" name="Picture 6" descr="SFE footer"/>
          <p:cNvPicPr>
            <a:picLocks noChangeAspect="1" noChangeArrowheads="1"/>
          </p:cNvPicPr>
          <p:nvPr/>
        </p:nvPicPr>
        <p:blipFill>
          <a:blip r:embed="rId3" cstate="print"/>
          <a:srcRect l="74767" r="5209"/>
          <a:stretch>
            <a:fillRect/>
          </a:stretch>
        </p:blipFill>
        <p:spPr bwMode="auto">
          <a:xfrm>
            <a:off x="2724150" y="1166813"/>
            <a:ext cx="3465513" cy="2881312"/>
          </a:xfrm>
          <a:prstGeom prst="rect">
            <a:avLst/>
          </a:prstGeom>
          <a:noFill/>
        </p:spPr>
      </p:pic>
      <p:pic>
        <p:nvPicPr>
          <p:cNvPr id="30725" name="Picture 5" descr="SFE footer"/>
          <p:cNvPicPr>
            <a:picLocks noChangeAspect="1" noChangeArrowheads="1"/>
          </p:cNvPicPr>
          <p:nvPr/>
        </p:nvPicPr>
        <p:blipFill>
          <a:blip r:embed="rId3" cstate="print"/>
          <a:srcRect r="28381"/>
          <a:stretch>
            <a:fillRect/>
          </a:stretch>
        </p:blipFill>
        <p:spPr bwMode="auto">
          <a:xfrm>
            <a:off x="595313" y="4452938"/>
            <a:ext cx="7737475" cy="1798637"/>
          </a:xfrm>
          <a:prstGeom prst="rect">
            <a:avLst/>
          </a:prstGeom>
          <a:noFill/>
        </p:spPr>
      </p:pic>
    </p:spTree>
  </p:cSld>
  <p:clrMapOvr>
    <a:masterClrMapping/>
  </p:clrMapOvr>
  <p:transition>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a:lstStyle/>
          <a:p>
            <a:pPr eaLnBrk="1" hangingPunct="1"/>
            <a:r>
              <a:rPr lang="en-GB" sz="2800" smtClean="0">
                <a:latin typeface="Arial" pitchFamily="34" charset="0"/>
              </a:rPr>
              <a:t>Financing your future</a:t>
            </a:r>
          </a:p>
        </p:txBody>
      </p:sp>
      <p:sp>
        <p:nvSpPr>
          <p:cNvPr id="225283" name="Rectangle 3"/>
          <p:cNvSpPr>
            <a:spLocks noGrp="1" noChangeArrowheads="1"/>
          </p:cNvSpPr>
          <p:nvPr>
            <p:ph type="body" idx="1"/>
          </p:nvPr>
        </p:nvSpPr>
        <p:spPr/>
        <p:txBody>
          <a:bodyPr/>
          <a:lstStyle/>
          <a:p>
            <a:pPr marL="0" indent="0" eaLnBrk="1" hangingPunct="1">
              <a:lnSpc>
                <a:spcPct val="150000"/>
              </a:lnSpc>
              <a:buClr>
                <a:srgbClr val="001F51"/>
              </a:buClr>
              <a:buSzPct val="125000"/>
            </a:pPr>
            <a:r>
              <a:rPr lang="en-GB" sz="2800" smtClean="0">
                <a:latin typeface="Arial" pitchFamily="34" charset="0"/>
              </a:rPr>
              <a:t>Thinking about what you are going to study and how you are going to pay for it?</a:t>
            </a:r>
          </a:p>
          <a:p>
            <a:pPr marL="0" indent="0" eaLnBrk="1" hangingPunct="1">
              <a:lnSpc>
                <a:spcPct val="150000"/>
              </a:lnSpc>
              <a:buClr>
                <a:srgbClr val="001F51"/>
              </a:buClr>
              <a:buSzPct val="125000"/>
            </a:pPr>
            <a:endParaRPr lang="en-GB" sz="2800" smtClean="0">
              <a:latin typeface="Arial" pitchFamily="34" charset="0"/>
            </a:endParaRPr>
          </a:p>
          <a:p>
            <a:pPr marL="0" indent="0" eaLnBrk="1" hangingPunct="1">
              <a:lnSpc>
                <a:spcPct val="150000"/>
              </a:lnSpc>
              <a:buClr>
                <a:srgbClr val="001F51"/>
              </a:buClr>
              <a:buSzPct val="125000"/>
            </a:pPr>
            <a:r>
              <a:rPr lang="en-GB" sz="2800" smtClean="0">
                <a:latin typeface="Arial" pitchFamily="34" charset="0"/>
              </a:rPr>
              <a:t>Student Finance England is here to help and can offer you financial support when you need it most – during your studies.</a:t>
            </a:r>
            <a:endParaRPr lang="en-GB" sz="2800" smtClean="0"/>
          </a:p>
        </p:txBody>
      </p:sp>
    </p:spTree>
  </p:cSld>
  <p:clrMapOvr>
    <a:masterClrMapping/>
  </p:clrMapOvr>
  <p:transition>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idx="4294967295"/>
          </p:nvPr>
        </p:nvSpPr>
        <p:spPr>
          <a:noFill/>
        </p:spPr>
        <p:txBody>
          <a:bodyPr/>
          <a:lstStyle/>
          <a:p>
            <a:pPr eaLnBrk="1" hangingPunct="1"/>
            <a:r>
              <a:rPr lang="en-GB" sz="2800" smtClean="0">
                <a:latin typeface="Arial" pitchFamily="34" charset="0"/>
              </a:rPr>
              <a:t>Student Finance explained</a:t>
            </a:r>
          </a:p>
        </p:txBody>
      </p:sp>
      <p:sp>
        <p:nvSpPr>
          <p:cNvPr id="225283" name="Rectangle 3"/>
          <p:cNvSpPr>
            <a:spLocks noGrp="1" noChangeArrowheads="1"/>
          </p:cNvSpPr>
          <p:nvPr>
            <p:ph type="body" idx="4294967295"/>
          </p:nvPr>
        </p:nvSpPr>
        <p:spPr>
          <a:noFill/>
        </p:spPr>
        <p:txBody>
          <a:bodyPr/>
          <a:lstStyle/>
          <a:p>
            <a:pPr marL="0" indent="0" eaLnBrk="1" hangingPunct="1">
              <a:lnSpc>
                <a:spcPct val="150000"/>
              </a:lnSpc>
              <a:buClr>
                <a:srgbClr val="001F51"/>
              </a:buClr>
              <a:buSzPct val="125000"/>
            </a:pPr>
            <a:r>
              <a:rPr lang="en-GB" sz="2800" smtClean="0">
                <a:latin typeface="Arial" pitchFamily="34" charset="0"/>
              </a:rPr>
              <a:t>The main types of finance are </a:t>
            </a:r>
            <a:r>
              <a:rPr lang="en-GB" sz="2800" b="1" smtClean="0">
                <a:latin typeface="Arial" pitchFamily="34" charset="0"/>
              </a:rPr>
              <a:t>grants and</a:t>
            </a:r>
            <a:r>
              <a:rPr lang="en-GB" sz="2800" smtClean="0">
                <a:latin typeface="Arial" pitchFamily="34" charset="0"/>
              </a:rPr>
              <a:t> </a:t>
            </a:r>
            <a:r>
              <a:rPr lang="en-GB" sz="2800" b="1" smtClean="0">
                <a:latin typeface="Arial" pitchFamily="34" charset="0"/>
              </a:rPr>
              <a:t>bursaries</a:t>
            </a:r>
            <a:r>
              <a:rPr lang="en-GB" sz="2800" smtClean="0">
                <a:latin typeface="Arial" pitchFamily="34" charset="0"/>
              </a:rPr>
              <a:t> (which don’t have to be paid back) and </a:t>
            </a:r>
            <a:r>
              <a:rPr lang="en-GB" sz="2800" b="1" smtClean="0">
                <a:latin typeface="Arial" pitchFamily="34" charset="0"/>
              </a:rPr>
              <a:t>loans (</a:t>
            </a:r>
            <a:r>
              <a:rPr lang="en-GB" sz="2800" smtClean="0">
                <a:latin typeface="Arial" pitchFamily="34" charset="0"/>
              </a:rPr>
              <a:t>which do).</a:t>
            </a:r>
          </a:p>
          <a:p>
            <a:pPr marL="0" indent="0" eaLnBrk="1" hangingPunct="1">
              <a:lnSpc>
                <a:spcPct val="150000"/>
              </a:lnSpc>
              <a:buClr>
                <a:srgbClr val="001F51"/>
              </a:buClr>
              <a:buSzPct val="125000"/>
            </a:pPr>
            <a:endParaRPr lang="en-GB" sz="2800" smtClean="0">
              <a:latin typeface="Arial" pitchFamily="34" charset="0"/>
            </a:endParaRPr>
          </a:p>
        </p:txBody>
      </p:sp>
    </p:spTree>
  </p:cSld>
  <p:clrMapOvr>
    <a:masterClrMapping/>
  </p:clrMapOvr>
  <p:transition>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idx="4294967295"/>
          </p:nvPr>
        </p:nvSpPr>
        <p:spPr>
          <a:noFill/>
        </p:spPr>
        <p:txBody>
          <a:bodyPr/>
          <a:lstStyle/>
          <a:p>
            <a:pPr eaLnBrk="1" hangingPunct="1"/>
            <a:r>
              <a:rPr lang="en-GB" sz="2800" smtClean="0">
                <a:latin typeface="Arial" pitchFamily="34" charset="0"/>
              </a:rPr>
              <a:t>What student finance is available?</a:t>
            </a:r>
          </a:p>
        </p:txBody>
      </p:sp>
      <p:sp>
        <p:nvSpPr>
          <p:cNvPr id="241667" name="Rectangle 3"/>
          <p:cNvSpPr>
            <a:spLocks noGrp="1" noChangeArrowheads="1"/>
          </p:cNvSpPr>
          <p:nvPr>
            <p:ph type="body" idx="4294967295"/>
          </p:nvPr>
        </p:nvSpPr>
        <p:spPr>
          <a:noFill/>
        </p:spPr>
        <p:txBody>
          <a:bodyPr/>
          <a:lstStyle/>
          <a:p>
            <a:pPr eaLnBrk="1" hangingPunct="1">
              <a:lnSpc>
                <a:spcPct val="130000"/>
              </a:lnSpc>
              <a:buClr>
                <a:srgbClr val="001F51"/>
              </a:buClr>
              <a:buSzPct val="125000"/>
              <a:buFontTx/>
              <a:buChar char="•"/>
            </a:pPr>
            <a:r>
              <a:rPr lang="en-GB" smtClean="0">
                <a:latin typeface="Arial" pitchFamily="34" charset="0"/>
              </a:rPr>
              <a:t>Tuition Fee Loan</a:t>
            </a:r>
          </a:p>
          <a:p>
            <a:pPr eaLnBrk="1" hangingPunct="1">
              <a:lnSpc>
                <a:spcPct val="130000"/>
              </a:lnSpc>
              <a:buClr>
                <a:srgbClr val="001F51"/>
              </a:buClr>
              <a:buSzPct val="125000"/>
              <a:buFontTx/>
              <a:buChar char="•"/>
            </a:pPr>
            <a:r>
              <a:rPr lang="en-GB" smtClean="0">
                <a:latin typeface="Arial" pitchFamily="34" charset="0"/>
              </a:rPr>
              <a:t>Maintenance Grant or Special Support Grant</a:t>
            </a:r>
          </a:p>
          <a:p>
            <a:pPr eaLnBrk="1" hangingPunct="1">
              <a:lnSpc>
                <a:spcPct val="130000"/>
              </a:lnSpc>
              <a:buClr>
                <a:srgbClr val="001F51"/>
              </a:buClr>
              <a:buSzPct val="125000"/>
              <a:buFontTx/>
              <a:buChar char="•"/>
            </a:pPr>
            <a:r>
              <a:rPr lang="en-GB" smtClean="0">
                <a:latin typeface="Arial" pitchFamily="34" charset="0"/>
              </a:rPr>
              <a:t>Maintenance Loan</a:t>
            </a:r>
          </a:p>
          <a:p>
            <a:pPr eaLnBrk="1" hangingPunct="1">
              <a:lnSpc>
                <a:spcPct val="130000"/>
              </a:lnSpc>
              <a:buClr>
                <a:srgbClr val="001F51"/>
              </a:buClr>
              <a:buSzPct val="125000"/>
              <a:buFontTx/>
              <a:buChar char="•"/>
            </a:pPr>
            <a:r>
              <a:rPr lang="en-GB" smtClean="0">
                <a:latin typeface="Arial" pitchFamily="34" charset="0"/>
              </a:rPr>
              <a:t>Extra support if you have special circumstances</a:t>
            </a:r>
          </a:p>
          <a:p>
            <a:pPr lvl="1" eaLnBrk="1" hangingPunct="1">
              <a:lnSpc>
                <a:spcPct val="130000"/>
              </a:lnSpc>
              <a:buClr>
                <a:srgbClr val="001F51"/>
              </a:buClr>
              <a:buSzPct val="125000"/>
            </a:pPr>
            <a:r>
              <a:rPr lang="en-GB" sz="2000" smtClean="0"/>
              <a:t>Children / adult dependants, disability, mental health condition, learning difficulty</a:t>
            </a:r>
          </a:p>
          <a:p>
            <a:pPr eaLnBrk="1" hangingPunct="1">
              <a:lnSpc>
                <a:spcPct val="130000"/>
              </a:lnSpc>
              <a:buClr>
                <a:srgbClr val="001F51"/>
              </a:buClr>
              <a:buSzPct val="125000"/>
              <a:buFontTx/>
              <a:buChar char="•"/>
            </a:pPr>
            <a:r>
              <a:rPr lang="en-GB" smtClean="0">
                <a:latin typeface="Arial" pitchFamily="34" charset="0"/>
              </a:rPr>
              <a:t>Part-time</a:t>
            </a:r>
          </a:p>
          <a:p>
            <a:pPr eaLnBrk="1" hangingPunct="1">
              <a:lnSpc>
                <a:spcPct val="130000"/>
              </a:lnSpc>
              <a:buClr>
                <a:srgbClr val="001F51"/>
              </a:buClr>
              <a:buSzPct val="125000"/>
              <a:buFontTx/>
              <a:buChar char="•"/>
            </a:pPr>
            <a:r>
              <a:rPr lang="en-GB" smtClean="0">
                <a:latin typeface="Arial" pitchFamily="34" charset="0"/>
              </a:rPr>
              <a:t>Other Support</a:t>
            </a:r>
          </a:p>
          <a:p>
            <a:pPr lvl="1" eaLnBrk="1" hangingPunct="1">
              <a:lnSpc>
                <a:spcPct val="130000"/>
              </a:lnSpc>
              <a:buClr>
                <a:srgbClr val="001F51"/>
              </a:buClr>
              <a:buSzPct val="125000"/>
            </a:pPr>
            <a:r>
              <a:rPr lang="en-GB" sz="2000" smtClean="0"/>
              <a:t>Bursaries &amp; Scholarships</a:t>
            </a:r>
          </a:p>
        </p:txBody>
      </p:sp>
    </p:spTree>
  </p:cSld>
  <p:clrMapOvr>
    <a:masterClrMapping/>
  </p:clrMapOvr>
  <p:transition>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lstStyle/>
          <a:p>
            <a:pPr eaLnBrk="1" hangingPunct="1"/>
            <a:r>
              <a:rPr lang="en-GB" sz="2800" smtClean="0">
                <a:latin typeface="Arial" pitchFamily="34" charset="0"/>
              </a:rPr>
              <a:t>What is a Tuition Fee Loan?</a:t>
            </a:r>
          </a:p>
        </p:txBody>
      </p:sp>
      <p:sp>
        <p:nvSpPr>
          <p:cNvPr id="19459" name="Rectangle 3"/>
          <p:cNvSpPr>
            <a:spLocks noGrp="1" noChangeArrowheads="1"/>
          </p:cNvSpPr>
          <p:nvPr>
            <p:ph type="body" idx="1"/>
          </p:nvPr>
        </p:nvSpPr>
        <p:spPr>
          <a:noFill/>
        </p:spPr>
        <p:txBody>
          <a:bodyPr/>
          <a:lstStyle/>
          <a:p>
            <a:pPr eaLnBrk="1" hangingPunct="1">
              <a:buFontTx/>
              <a:buChar char="•"/>
            </a:pPr>
            <a:r>
              <a:rPr lang="en-US" sz="2800" smtClean="0">
                <a:latin typeface="Arial" pitchFamily="34" charset="0"/>
              </a:rPr>
              <a:t>Helps with cost of tuition fees (max. £9,000)</a:t>
            </a:r>
          </a:p>
          <a:p>
            <a:pPr eaLnBrk="1" hangingPunct="1">
              <a:buFontTx/>
              <a:buChar char="•"/>
            </a:pPr>
            <a:r>
              <a:rPr lang="en-US" sz="2800" smtClean="0">
                <a:latin typeface="Arial" pitchFamily="34" charset="0"/>
              </a:rPr>
              <a:t>Repayable</a:t>
            </a:r>
          </a:p>
          <a:p>
            <a:pPr eaLnBrk="1" hangingPunct="1">
              <a:buFontTx/>
              <a:buChar char="•"/>
            </a:pPr>
            <a:r>
              <a:rPr lang="en-US" sz="2800" smtClean="0">
                <a:latin typeface="Arial" pitchFamily="34" charset="0"/>
              </a:rPr>
              <a:t>Does </a:t>
            </a:r>
            <a:r>
              <a:rPr lang="en-US" sz="2800" b="1" smtClean="0">
                <a:latin typeface="Arial" pitchFamily="34" charset="0"/>
              </a:rPr>
              <a:t>not</a:t>
            </a:r>
            <a:r>
              <a:rPr lang="en-US" sz="2800" smtClean="0">
                <a:latin typeface="Arial" pitchFamily="34" charset="0"/>
              </a:rPr>
              <a:t> depend on your household income</a:t>
            </a:r>
          </a:p>
          <a:p>
            <a:pPr eaLnBrk="1" hangingPunct="1">
              <a:buFontTx/>
              <a:buChar char="•"/>
            </a:pPr>
            <a:r>
              <a:rPr lang="en-GB" sz="2800" smtClean="0">
                <a:latin typeface="Arial" pitchFamily="34" charset="0"/>
              </a:rPr>
              <a:t>Students need to check how much university or college will charge </a:t>
            </a:r>
            <a:endParaRPr lang="en-US" sz="2800" smtClean="0">
              <a:latin typeface="Arial" pitchFamily="34" charset="0"/>
            </a:endParaRPr>
          </a:p>
        </p:txBody>
      </p:sp>
    </p:spTree>
  </p:cSld>
  <p:clrMapOvr>
    <a:masterClrMapping/>
  </p:clrMapOvr>
  <p:transition>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GB" sz="2800" smtClean="0">
                <a:latin typeface="Arial" pitchFamily="34" charset="0"/>
              </a:rPr>
              <a:t>What is a Maintenance Grant?</a:t>
            </a:r>
          </a:p>
        </p:txBody>
      </p:sp>
      <p:sp>
        <p:nvSpPr>
          <p:cNvPr id="22531" name="Rectangle 3"/>
          <p:cNvSpPr>
            <a:spLocks noGrp="1" noChangeArrowheads="1"/>
          </p:cNvSpPr>
          <p:nvPr>
            <p:ph type="body" idx="1"/>
          </p:nvPr>
        </p:nvSpPr>
        <p:spPr>
          <a:noFill/>
        </p:spPr>
        <p:txBody>
          <a:bodyPr/>
          <a:lstStyle/>
          <a:p>
            <a:pPr eaLnBrk="1" hangingPunct="1">
              <a:buFontTx/>
              <a:buChar char="•"/>
            </a:pPr>
            <a:r>
              <a:rPr lang="en-US" sz="2800" smtClean="0">
                <a:latin typeface="Arial" pitchFamily="34" charset="0"/>
              </a:rPr>
              <a:t>Helps with living costs (Max. £3,250)</a:t>
            </a:r>
          </a:p>
          <a:p>
            <a:pPr eaLnBrk="1" hangingPunct="1">
              <a:buFontTx/>
              <a:buChar char="•"/>
            </a:pPr>
            <a:r>
              <a:rPr lang="en-US" sz="2800" smtClean="0">
                <a:latin typeface="Arial" pitchFamily="34" charset="0"/>
              </a:rPr>
              <a:t>Non-repayable</a:t>
            </a:r>
          </a:p>
          <a:p>
            <a:pPr eaLnBrk="1" hangingPunct="1">
              <a:buFontTx/>
              <a:buChar char="•"/>
            </a:pPr>
            <a:r>
              <a:rPr lang="en-US" sz="2800" smtClean="0">
                <a:latin typeface="Arial" pitchFamily="34" charset="0"/>
              </a:rPr>
              <a:t>Depends on household income</a:t>
            </a:r>
          </a:p>
          <a:p>
            <a:pPr eaLnBrk="1" hangingPunct="1">
              <a:buFontTx/>
              <a:buChar char="•"/>
            </a:pPr>
            <a:r>
              <a:rPr lang="en-US" sz="2800" smtClean="0">
                <a:latin typeface="Arial" pitchFamily="34" charset="0"/>
              </a:rPr>
              <a:t>Reduces Maintenance Loan entitlement</a:t>
            </a:r>
          </a:p>
          <a:p>
            <a:pPr eaLnBrk="1" hangingPunct="1"/>
            <a:r>
              <a:rPr lang="en-US" smtClean="0">
                <a:latin typeface="Arial" pitchFamily="34" charset="0"/>
              </a:rPr>
              <a:t>	</a:t>
            </a:r>
          </a:p>
        </p:txBody>
      </p:sp>
    </p:spTree>
  </p:cSld>
  <p:clrMapOvr>
    <a:masterClrMapping/>
  </p:clrMapOvr>
  <p:transition>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noFill/>
        </p:spPr>
        <p:txBody>
          <a:bodyPr/>
          <a:lstStyle/>
          <a:p>
            <a:pPr eaLnBrk="1" hangingPunct="1">
              <a:buFontTx/>
              <a:buChar char="•"/>
            </a:pPr>
            <a:r>
              <a:rPr lang="en-US" sz="2800" smtClean="0">
                <a:latin typeface="Arial" pitchFamily="34" charset="0"/>
              </a:rPr>
              <a:t>Paid instead of Maintenance Grant for some students</a:t>
            </a:r>
          </a:p>
          <a:p>
            <a:pPr eaLnBrk="1" hangingPunct="1">
              <a:buFontTx/>
              <a:buChar char="•"/>
            </a:pPr>
            <a:r>
              <a:rPr lang="en-US" sz="2800" smtClean="0">
                <a:latin typeface="Arial" pitchFamily="34" charset="0"/>
              </a:rPr>
              <a:t>Non-repayable</a:t>
            </a:r>
          </a:p>
          <a:p>
            <a:pPr eaLnBrk="1" hangingPunct="1">
              <a:buFontTx/>
              <a:buChar char="•"/>
            </a:pPr>
            <a:r>
              <a:rPr lang="en-US" sz="2800" smtClean="0">
                <a:latin typeface="Arial" pitchFamily="34" charset="0"/>
              </a:rPr>
              <a:t>Depends on household income</a:t>
            </a:r>
          </a:p>
          <a:p>
            <a:pPr eaLnBrk="1" hangingPunct="1">
              <a:buFontTx/>
              <a:buChar char="•"/>
            </a:pPr>
            <a:r>
              <a:rPr lang="en-US" sz="2800" smtClean="0">
                <a:latin typeface="Arial" pitchFamily="34" charset="0"/>
              </a:rPr>
              <a:t>Does </a:t>
            </a:r>
            <a:r>
              <a:rPr lang="en-US" sz="2800" b="1" smtClean="0">
                <a:latin typeface="Arial" pitchFamily="34" charset="0"/>
              </a:rPr>
              <a:t>not</a:t>
            </a:r>
            <a:r>
              <a:rPr lang="en-US" sz="2800" smtClean="0">
                <a:latin typeface="Arial" pitchFamily="34" charset="0"/>
              </a:rPr>
              <a:t> reduce amount of Maintenance Loan</a:t>
            </a:r>
          </a:p>
        </p:txBody>
      </p:sp>
      <p:sp>
        <p:nvSpPr>
          <p:cNvPr id="24581" name="Rectangle 2"/>
          <p:cNvSpPr>
            <a:spLocks noChangeArrowheads="1"/>
          </p:cNvSpPr>
          <p:nvPr/>
        </p:nvSpPr>
        <p:spPr bwMode="auto">
          <a:xfrm>
            <a:off x="1187450" y="922338"/>
            <a:ext cx="7499350" cy="490537"/>
          </a:xfrm>
          <a:prstGeom prst="rect">
            <a:avLst/>
          </a:prstGeom>
          <a:noFill/>
          <a:ln w="9525">
            <a:noFill/>
            <a:miter lim="800000"/>
            <a:headEnd/>
            <a:tailEnd/>
          </a:ln>
        </p:spPr>
        <p:txBody>
          <a:bodyPr anchor="ctr"/>
          <a:lstStyle/>
          <a:p>
            <a:r>
              <a:rPr lang="en-GB" sz="2800" b="1">
                <a:solidFill>
                  <a:srgbClr val="001F51"/>
                </a:solidFill>
              </a:rPr>
              <a:t>What is a Special Support Grant?</a:t>
            </a:r>
          </a:p>
        </p:txBody>
      </p:sp>
    </p:spTree>
  </p:cSld>
  <p:clrMapOvr>
    <a:masterClrMapping/>
  </p:clrMapOvr>
  <p:transition>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GB" sz="2800" smtClean="0">
                <a:latin typeface="Arial" pitchFamily="34" charset="0"/>
              </a:rPr>
              <a:t>What is a Maintenance Loan?</a:t>
            </a:r>
          </a:p>
        </p:txBody>
      </p:sp>
      <p:sp>
        <p:nvSpPr>
          <p:cNvPr id="20483" name="Rectangle 3"/>
          <p:cNvSpPr>
            <a:spLocks noGrp="1" noChangeArrowheads="1"/>
          </p:cNvSpPr>
          <p:nvPr>
            <p:ph type="body" idx="1"/>
          </p:nvPr>
        </p:nvSpPr>
        <p:spPr>
          <a:noFill/>
        </p:spPr>
        <p:txBody>
          <a:bodyPr/>
          <a:lstStyle/>
          <a:p>
            <a:pPr eaLnBrk="1" hangingPunct="1">
              <a:buFontTx/>
              <a:buChar char="•"/>
            </a:pPr>
            <a:r>
              <a:rPr lang="en-US" sz="2800" smtClean="0">
                <a:latin typeface="Arial" pitchFamily="34" charset="0"/>
              </a:rPr>
              <a:t>Helps with living costs </a:t>
            </a:r>
          </a:p>
          <a:p>
            <a:pPr eaLnBrk="1" hangingPunct="1">
              <a:buFontTx/>
              <a:buChar char="•"/>
            </a:pPr>
            <a:r>
              <a:rPr lang="en-US" sz="2800" smtClean="0">
                <a:latin typeface="Arial" pitchFamily="34" charset="0"/>
              </a:rPr>
              <a:t>Repayable</a:t>
            </a:r>
          </a:p>
          <a:p>
            <a:pPr eaLnBrk="1" hangingPunct="1">
              <a:buFontTx/>
              <a:buChar char="•"/>
            </a:pPr>
            <a:r>
              <a:rPr lang="en-US" sz="2800" smtClean="0">
                <a:latin typeface="Arial" pitchFamily="34" charset="0"/>
              </a:rPr>
              <a:t>Amount you get depends on </a:t>
            </a:r>
          </a:p>
          <a:p>
            <a:pPr lvl="1" eaLnBrk="1" hangingPunct="1"/>
            <a:r>
              <a:rPr lang="en-US" sz="2400" smtClean="0"/>
              <a:t>household income</a:t>
            </a:r>
          </a:p>
          <a:p>
            <a:pPr lvl="1" eaLnBrk="1" hangingPunct="1"/>
            <a:r>
              <a:rPr lang="en-US" sz="2400" smtClean="0"/>
              <a:t>where you live when you are studying</a:t>
            </a:r>
          </a:p>
          <a:p>
            <a:pPr lvl="1" eaLnBrk="1" hangingPunct="1"/>
            <a:r>
              <a:rPr lang="en-US" sz="2400" smtClean="0"/>
              <a:t>year of course</a:t>
            </a:r>
          </a:p>
        </p:txBody>
      </p:sp>
    </p:spTree>
  </p:cSld>
  <p:clrMapOvr>
    <a:masterClrMapping/>
  </p:clrMapOvr>
  <p:transition>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a:lstStyle/>
          <a:p>
            <a:pPr eaLnBrk="1" hangingPunct="1"/>
            <a:r>
              <a:rPr lang="en-GB" sz="2800" smtClean="0">
                <a:latin typeface="Arial" pitchFamily="34" charset="0"/>
              </a:rPr>
              <a:t>How much Maintenance Loan can you get?</a:t>
            </a:r>
          </a:p>
        </p:txBody>
      </p:sp>
      <p:graphicFrame>
        <p:nvGraphicFramePr>
          <p:cNvPr id="21563" name="Group 59"/>
          <p:cNvGraphicFramePr>
            <a:graphicFrameLocks noGrp="1"/>
          </p:cNvGraphicFramePr>
          <p:nvPr/>
        </p:nvGraphicFramePr>
        <p:xfrm>
          <a:off x="825500" y="1870075"/>
          <a:ext cx="8047038" cy="4670108"/>
        </p:xfrm>
        <a:graphic>
          <a:graphicData uri="http://schemas.openxmlformats.org/drawingml/2006/table">
            <a:tbl>
              <a:tblPr/>
              <a:tblGrid>
                <a:gridCol w="2393950"/>
                <a:gridCol w="2181225"/>
                <a:gridCol w="2252663"/>
                <a:gridCol w="1219200"/>
              </a:tblGrid>
              <a:tr h="1103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All eligible students can apply for this</a:t>
                      </a:r>
                      <a:endParaRPr kumimoji="0" lang="en-GB" sz="1800" b="1"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Depending on household income you could also get up to</a:t>
                      </a:r>
                      <a:endParaRPr kumimoji="0" lang="en-GB" sz="1800" b="1"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Max. Loan</a:t>
                      </a:r>
                      <a:endParaRPr kumimoji="0" lang="en-GB" sz="1800" b="1" i="0" u="none" strike="noStrike" cap="none" normalizeH="0" baseline="0" smtClean="0">
                        <a:ln>
                          <a:noFill/>
                        </a:ln>
                        <a:solidFill>
                          <a:srgbClr val="C9006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738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Living in parents home</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£2,843</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£1,532</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£4,375</a:t>
                      </a:r>
                      <a:endParaRPr kumimoji="0" lang="en-GB" sz="1800" b="0" i="0" u="none" strike="noStrike" cap="none" normalizeH="0" baseline="0" smtClean="0">
                        <a:ln>
                          <a:noFill/>
                        </a:ln>
                        <a:solidFill>
                          <a:srgbClr val="C9006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7858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Studying outside of London and not living with parents</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£3,575</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£1,925</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£5,500</a:t>
                      </a:r>
                      <a:endParaRPr kumimoji="0" lang="en-GB" sz="1800" b="0" i="0" u="none" strike="noStrike" cap="none" normalizeH="0" baseline="0" smtClean="0">
                        <a:ln>
                          <a:noFill/>
                        </a:ln>
                        <a:solidFill>
                          <a:srgbClr val="C9006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Studying in London and not living with parents</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£4,988</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£2,687</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£7,675</a:t>
                      </a:r>
                      <a:endParaRPr kumimoji="0" lang="en-GB" sz="1800" b="0" i="0" u="none" strike="noStrike" cap="none" normalizeH="0" baseline="0" smtClean="0">
                        <a:ln>
                          <a:noFill/>
                        </a:ln>
                        <a:solidFill>
                          <a:srgbClr val="C9006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Living and studying abroad for at least one academic term</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£4,247</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£2,288</a:t>
                      </a:r>
                      <a:endParaRPr kumimoji="0" lang="en-GB" sz="1800" b="0" i="0" u="none" strike="noStrike" cap="none" normalizeH="0" baseline="0" smtClean="0">
                        <a:ln>
                          <a:noFill/>
                        </a:ln>
                        <a:solidFill>
                          <a:srgbClr val="001F51"/>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£6,535</a:t>
                      </a:r>
                      <a:endParaRPr kumimoji="0" lang="en-GB" sz="1800" b="0" i="0" u="none" strike="noStrike" cap="none" normalizeH="0" baseline="0" smtClean="0">
                        <a:ln>
                          <a:noFill/>
                        </a:ln>
                        <a:solidFill>
                          <a:srgbClr val="C9006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sh dir="u"/>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8_Custom Design">
  <a:themeElements>
    <a:clrScheme name="8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Custom Design">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9_Custom Design">
  <a:themeElements>
    <a:clrScheme name="9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Custom Design">
      <a:majorFont>
        <a:latin typeface="Arial"/>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0_Custom Design">
  <a:themeElements>
    <a:clrScheme name="10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Custom Design">
      <a:majorFont>
        <a:latin typeface="Arial"/>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1_Custom Design">
  <a:themeElements>
    <a:clrScheme name="1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Custom Design">
      <a:majorFont>
        <a:latin typeface="Arial"/>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2_Custom Design">
  <a:themeElements>
    <a:clrScheme name="1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2_Custom Design">
      <a:majorFont>
        <a:latin typeface="Arial"/>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3_Custom Design">
  <a:themeElements>
    <a:clrScheme name="1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3_Custom Design">
      <a:majorFont>
        <a:latin typeface="Arial"/>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_Custom Design">
  <a:themeElements>
    <a:clrScheme name="1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4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Custom Design">
  <a:themeElements>
    <a:clrScheme name="7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7_Custom Design">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3397</TotalTime>
  <Words>2476</Words>
  <Application>Microsoft Office PowerPoint</Application>
  <PresentationFormat>On-screen Show (4:3)</PresentationFormat>
  <Paragraphs>209</Paragraphs>
  <Slides>17</Slides>
  <Notes>17</Notes>
  <HiddenSlides>0</HiddenSlides>
  <MMClips>0</MMClips>
  <ScaleCrop>false</ScaleCrop>
  <HeadingPairs>
    <vt:vector size="6" baseType="variant">
      <vt:variant>
        <vt:lpstr>Fonts Used</vt:lpstr>
      </vt:variant>
      <vt:variant>
        <vt:i4>6</vt:i4>
      </vt:variant>
      <vt:variant>
        <vt:lpstr>Theme</vt:lpstr>
      </vt:variant>
      <vt:variant>
        <vt:i4>15</vt:i4>
      </vt:variant>
      <vt:variant>
        <vt:lpstr>Slide Titles</vt:lpstr>
      </vt:variant>
      <vt:variant>
        <vt:i4>17</vt:i4>
      </vt:variant>
    </vt:vector>
  </HeadingPairs>
  <TitlesOfParts>
    <vt:vector size="38" baseType="lpstr">
      <vt:lpstr>Arial</vt:lpstr>
      <vt:lpstr>Calibri</vt:lpstr>
      <vt:lpstr>HelveticaNeueLT Std</vt:lpstr>
      <vt:lpstr>Arial Black</vt:lpstr>
      <vt:lpstr>Helvetica LT Std Black</vt:lpstr>
      <vt:lpstr>Frutiger55Roman</vt:lpstr>
      <vt:lpstr>Custom Design</vt:lpstr>
      <vt:lpstr>14_Custom Design</vt:lpstr>
      <vt:lpstr>1_Custom Design</vt:lpstr>
      <vt:lpstr>2_Custom Design</vt:lpstr>
      <vt:lpstr>3_Custom Design</vt:lpstr>
      <vt:lpstr>4_Custom Design</vt:lpstr>
      <vt:lpstr>5_Custom Design</vt:lpstr>
      <vt:lpstr>6_Custom Design</vt:lpstr>
      <vt:lpstr>7_Custom Design</vt:lpstr>
      <vt:lpstr>8_Custom Design</vt:lpstr>
      <vt:lpstr>9_Custom Design</vt:lpstr>
      <vt:lpstr>10_Custom Design</vt:lpstr>
      <vt:lpstr>11_Custom Design</vt:lpstr>
      <vt:lpstr>12_Custom Design</vt:lpstr>
      <vt:lpstr>13_Custom Design</vt:lpstr>
      <vt:lpstr>Slide 1</vt:lpstr>
      <vt:lpstr>Financing your future</vt:lpstr>
      <vt:lpstr>Student Finance explained</vt:lpstr>
      <vt:lpstr>What student finance is available?</vt:lpstr>
      <vt:lpstr>What is a Tuition Fee Loan?</vt:lpstr>
      <vt:lpstr>What is a Maintenance Grant?</vt:lpstr>
      <vt:lpstr>Slide 7</vt:lpstr>
      <vt:lpstr>What is a Maintenance Loan?</vt:lpstr>
      <vt:lpstr>How much Maintenance Loan can you get?</vt:lpstr>
      <vt:lpstr>Can I get student finance?</vt:lpstr>
      <vt:lpstr>Extra support</vt:lpstr>
      <vt:lpstr>Any other support available?</vt:lpstr>
      <vt:lpstr>Studying part-time?</vt:lpstr>
      <vt:lpstr>How do I apply?</vt:lpstr>
      <vt:lpstr>How do I get paid?</vt:lpstr>
      <vt:lpstr>What about repayment?</vt:lpstr>
      <vt:lpstr>Slide 17</vt:lpstr>
    </vt:vector>
  </TitlesOfParts>
  <Company>Student Loans Comapny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shawk</dc:creator>
  <cp:lastModifiedBy>Sarah Sims</cp:lastModifiedBy>
  <cp:revision>92</cp:revision>
  <dcterms:created xsi:type="dcterms:W3CDTF">2011-07-13T15:36:41Z</dcterms:created>
  <dcterms:modified xsi:type="dcterms:W3CDTF">2011-12-15T07:54:50Z</dcterms:modified>
</cp:coreProperties>
</file>