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56" r:id="rId2"/>
    <p:sldId id="264" r:id="rId3"/>
    <p:sldId id="276" r:id="rId4"/>
    <p:sldId id="271" r:id="rId5"/>
    <p:sldId id="272" r:id="rId6"/>
    <p:sldId id="265" r:id="rId7"/>
    <p:sldId id="257" r:id="rId8"/>
    <p:sldId id="266" r:id="rId9"/>
    <p:sldId id="259" r:id="rId10"/>
    <p:sldId id="258" r:id="rId11"/>
    <p:sldId id="268" r:id="rId12"/>
    <p:sldId id="269" r:id="rId13"/>
    <p:sldId id="270" r:id="rId14"/>
    <p:sldId id="267" r:id="rId15"/>
    <p:sldId id="275" r:id="rId16"/>
    <p:sldId id="273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BBD290-FED0-42C5-B895-9BC1226C6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BD290-FED0-42C5-B895-9BC1226C638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2E873-AB58-4F1E-A3B4-885B41E179B7}" type="slidenum">
              <a:rPr lang="en-GB"/>
              <a:pPr/>
              <a:t>10</a:t>
            </a:fld>
            <a:endParaRPr lang="en-GB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ACD4-86C6-4190-9A07-61AE377881A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DB9A5-D998-4CBE-A3CD-13D1D0B4183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9370-FE21-4A13-A8B7-1FBFCA9075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21AEC-ABB1-4173-9191-C261953C1A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1EA1-1A2C-4CED-93E3-413E6FA3EB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8B31-9AD2-4300-89B2-CC8BD7210E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A9AAB-C0EA-45A7-8295-F48285B5AB9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F0B43-504C-46AF-9CBC-0F0E3323DC2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DAE5-EF7F-4995-AD45-38D00199BE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EE11E-414E-4583-940F-8301369CD49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E24983A-5E1F-42A7-B90B-70C1564A77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2F5988F-EEE5-4254-B84F-F94845C42A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184648"/>
            <a:ext cx="8077200" cy="16733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GCSE English or English Language &amp; English Literature</a:t>
            </a:r>
          </a:p>
        </p:txBody>
      </p:sp>
      <p:pic>
        <p:nvPicPr>
          <p:cNvPr id="2053" name="Picture 5" descr="http://www.ttht.co.uk/images/why-we-need-yo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/>
              <a:t>English Literature</a:t>
            </a:r>
          </a:p>
        </p:txBody>
      </p:sp>
      <p:pic>
        <p:nvPicPr>
          <p:cNvPr id="4" name="Picture 3" descr="http://photo.goodreads.com/books/1327920219l/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1493245" cy="2273052"/>
          </a:xfrm>
          <a:prstGeom prst="rect">
            <a:avLst/>
          </a:prstGeom>
          <a:noFill/>
        </p:spPr>
      </p:pic>
      <p:pic>
        <p:nvPicPr>
          <p:cNvPr id="5" name="Picture 2" descr="http://t0.gstatic.com/images?q=tbn:ANd9GcR9LU-rAbXlq8-gNjn1cDQTbtA2ySJperWKFXo7u_Yv2nJ2yWF_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1473273" cy="2193896"/>
          </a:xfrm>
          <a:prstGeom prst="rect">
            <a:avLst/>
          </a:prstGeom>
          <a:noFill/>
        </p:spPr>
      </p:pic>
      <p:pic>
        <p:nvPicPr>
          <p:cNvPr id="7173" name="Picture 5" descr="http://anthology.aqa.org.uk/custom_content/images/moon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1568574" cy="2220305"/>
          </a:xfrm>
          <a:prstGeom prst="rect">
            <a:avLst/>
          </a:prstGeom>
          <a:noFill/>
        </p:spPr>
      </p:pic>
      <p:pic>
        <p:nvPicPr>
          <p:cNvPr id="7" name="Picture 9" descr="http://theatrecompany.blogs.lincoln.ac.uk/files/2011/03/the-crucible-book-cover-harold-sh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9369" y="620688"/>
            <a:ext cx="1505119" cy="2373289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1680" y="1484784"/>
          <a:ext cx="5544616" cy="213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r>
                        <a:rPr lang="en-GB" sz="1800" dirty="0" smtClean="0"/>
                        <a:t>Exploring Modern Texts (Exam) </a:t>
                      </a:r>
                    </a:p>
                    <a:p>
                      <a:pPr lvl="1" algn="l" eaLnBrk="1" hangingPunct="1">
                        <a:buClr>
                          <a:schemeClr val="tx1"/>
                        </a:buClr>
                        <a:buFontTx/>
                        <a:buChar char="•"/>
                        <a:defRPr/>
                      </a:pPr>
                      <a:r>
                        <a:rPr lang="en-GB" sz="1800" dirty="0" smtClean="0"/>
                        <a:t>A - Modern prose or drama </a:t>
                      </a:r>
                    </a:p>
                    <a:p>
                      <a:pPr lvl="1" algn="l" eaLnBrk="1" hangingPunct="1">
                        <a:buClr>
                          <a:schemeClr val="tx1"/>
                        </a:buClr>
                        <a:buFontTx/>
                        <a:buChar char="•"/>
                        <a:defRPr/>
                      </a:pPr>
                      <a:r>
                        <a:rPr lang="en-GB" sz="1800" dirty="0" smtClean="0"/>
                        <a:t>B – Exploring cultures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buNone/>
                        <a:defRPr/>
                      </a:pPr>
                      <a:r>
                        <a:rPr lang="en-GB" sz="1800" dirty="0" smtClean="0"/>
                        <a:t>Poetry (Exam)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Shakespeare and English Literary Heritage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5976" y="5229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s.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2160" y="1628800"/>
            <a:ext cx="1728192" cy="64807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http://www.smh.com.au/ffximage/2007/05/28/mister_pip_narrowweb__300x460,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3730" y="3284984"/>
            <a:ext cx="1428750" cy="2190751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5580112" y="2636912"/>
            <a:ext cx="2016224" cy="64807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115616" y="3068960"/>
            <a:ext cx="1584176" cy="36004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0"/>
          </p:cNvCxnSpPr>
          <p:nvPr/>
        </p:nvCxnSpPr>
        <p:spPr>
          <a:xfrm rot="16200000" flipH="1">
            <a:off x="3826205" y="4462826"/>
            <a:ext cx="1440160" cy="92587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Moodle – http://vle.trinity.cumbria.sch.uk</a:t>
            </a:r>
            <a:endParaRPr lang="en-GB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6076" t="8021" r="3219" b="6858"/>
          <a:stretch>
            <a:fillRect/>
          </a:stretch>
        </p:blipFill>
        <p:spPr bwMode="auto">
          <a:xfrm>
            <a:off x="0" y="203346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b="6868"/>
          <a:stretch>
            <a:fillRect/>
          </a:stretch>
        </p:blipFill>
        <p:spPr bwMode="auto">
          <a:xfrm>
            <a:off x="-180528" y="1975553"/>
            <a:ext cx="9324528" cy="48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4288" y="450912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Scroll Down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7308304" y="5265204"/>
            <a:ext cx="1296144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 l="14109" t="12422" r="14499" b="9813"/>
          <a:stretch>
            <a:fillRect/>
          </a:stretch>
        </p:blipFill>
        <p:spPr bwMode="auto">
          <a:xfrm>
            <a:off x="0" y="1258187"/>
            <a:ext cx="9144000" cy="559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 l="14861" t="12594" r="14861" b="7672"/>
          <a:stretch>
            <a:fillRect/>
          </a:stretch>
        </p:blipFill>
        <p:spPr bwMode="auto">
          <a:xfrm>
            <a:off x="0" y="1052736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761384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Podcasting – </a:t>
            </a:r>
            <a:br>
              <a:rPr lang="en-GB" sz="3200" dirty="0" smtClean="0"/>
            </a:br>
            <a:r>
              <a:rPr lang="en-GB" sz="3200" dirty="0" smtClean="0"/>
              <a:t>http://www.trinityenglishrevision.blogspot.co.uk/ OR http://feeds.feedburner.com/TrinityEnglishRevision</a:t>
            </a:r>
            <a:endParaRPr lang="en-GB" sz="3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2422" r="663" b="9813"/>
          <a:stretch>
            <a:fillRect/>
          </a:stretch>
        </p:blipFill>
        <p:spPr bwMode="auto">
          <a:xfrm>
            <a:off x="1" y="2420888"/>
            <a:ext cx="916197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l="21303" t="11438" r="22247" b="9813"/>
          <a:stretch>
            <a:fillRect/>
          </a:stretch>
        </p:blipFill>
        <p:spPr bwMode="auto">
          <a:xfrm>
            <a:off x="1907704" y="2564904"/>
            <a:ext cx="523318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7944" y="5805264"/>
            <a:ext cx="124745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4</a:t>
            </a:r>
            <a:r>
              <a:rPr lang="en-GB" sz="4000" dirty="0" smtClean="0"/>
              <a:t>0%</a:t>
            </a:r>
            <a:endParaRPr lang="en-GB" sz="4000" dirty="0"/>
          </a:p>
        </p:txBody>
      </p:sp>
      <p:pic>
        <p:nvPicPr>
          <p:cNvPr id="54279" name="Picture 7" descr="http://www.mindfulmum.co.uk/files/2012/09/children-reading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73216"/>
            <a:ext cx="1944216" cy="1094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Unit 1: Reading &amp; Writing Non Fiction</a:t>
            </a:r>
            <a:endParaRPr lang="en-GB" dirty="0"/>
          </a:p>
        </p:txBody>
      </p:sp>
      <p:pic>
        <p:nvPicPr>
          <p:cNvPr id="54274" name="Picture 2" descr="http://wysinger.homestead.com/new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19976" cy="3164211"/>
          </a:xfrm>
          <a:prstGeom prst="rect">
            <a:avLst/>
          </a:prstGeom>
          <a:noFill/>
        </p:spPr>
      </p:pic>
      <p:pic>
        <p:nvPicPr>
          <p:cNvPr id="54276" name="Picture 4" descr="http://img.skysports.com/12/07/640/papers-photo_2800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38890"/>
            <a:ext cx="4680520" cy="3510390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 t="10828" r="12558" b="9439"/>
          <a:stretch>
            <a:fillRect/>
          </a:stretch>
        </p:blipFill>
        <p:spPr bwMode="auto">
          <a:xfrm>
            <a:off x="2195736" y="3284984"/>
            <a:ext cx="6264696" cy="32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1331640" y="2852936"/>
            <a:ext cx="7056784" cy="367240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7824" y="3140968"/>
            <a:ext cx="5472608" cy="3717032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>Unit 2: Presenting, Discussing/listening, Role-play</a:t>
            </a:r>
            <a:endParaRPr lang="en-GB" dirty="0"/>
          </a:p>
        </p:txBody>
      </p:sp>
      <p:pic>
        <p:nvPicPr>
          <p:cNvPr id="50178" name="Picture 2" descr="http://www.brainboxx.co.uk/a3_aspects/images2/TALKpartner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888432" cy="3888433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0800000">
            <a:off x="1907705" y="4077072"/>
            <a:ext cx="1008112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72200" y="4077072"/>
            <a:ext cx="864096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3789040"/>
            <a:ext cx="15670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Formal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3789040"/>
            <a:ext cx="1907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Informal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5805264"/>
            <a:ext cx="124745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20%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6173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Unit 3 - </a:t>
            </a:r>
            <a:r>
              <a:rPr lang="en-GB" sz="4800" dirty="0" smtClean="0"/>
              <a:t>Understanding written texts and writing creatively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/>
          </a:p>
        </p:txBody>
      </p:sp>
      <p:pic>
        <p:nvPicPr>
          <p:cNvPr id="1026" name="Picture 2" descr="http://t1.gstatic.com/images?q=tbn:ANd9GcQhZCfUBMgtQUyFmu88Gm3CV2yA5gjrX_oiCTlT1sPKp0ay18IC_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600400" cy="269682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>
            <a:off x="1907705" y="4077072"/>
            <a:ext cx="1008112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72200" y="4077072"/>
            <a:ext cx="864096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3789040"/>
            <a:ext cx="15670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Formal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789040"/>
            <a:ext cx="1907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Informal</a:t>
            </a:r>
            <a:endParaRPr lang="en-GB" sz="3600" dirty="0"/>
          </a:p>
        </p:txBody>
      </p:sp>
      <p:pic>
        <p:nvPicPr>
          <p:cNvPr id="1028" name="Picture 4" descr="http://www.buttonshut.com/Facebook-Buttons/Facebook-Buttons-1-10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348880"/>
            <a:ext cx="1142256" cy="1142256"/>
          </a:xfrm>
          <a:prstGeom prst="rect">
            <a:avLst/>
          </a:prstGeom>
          <a:noFill/>
        </p:spPr>
      </p:pic>
      <p:pic>
        <p:nvPicPr>
          <p:cNvPr id="1030" name="Picture 6" descr="http://www.mobilephonetv.net/wp-content/uploads/2011/06/T-Mobile-G2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940154"/>
            <a:ext cx="1222328" cy="937118"/>
          </a:xfrm>
          <a:prstGeom prst="rect">
            <a:avLst/>
          </a:prstGeom>
          <a:noFill/>
        </p:spPr>
      </p:pic>
      <p:pic>
        <p:nvPicPr>
          <p:cNvPr id="1032" name="Picture 8" descr="http://greatcollegeadvice.com/wp-content/uploads/2011/07/hands-wri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31178"/>
            <a:ext cx="1224136" cy="918102"/>
          </a:xfrm>
          <a:prstGeom prst="rect">
            <a:avLst/>
          </a:prstGeom>
          <a:noFill/>
        </p:spPr>
      </p:pic>
      <p:pic>
        <p:nvPicPr>
          <p:cNvPr id="1034" name="Picture 10" descr="http://www.bookprizeinfo.com/images/bookp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060848"/>
            <a:ext cx="798984" cy="1215122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665026" y="3519550"/>
            <a:ext cx="649660" cy="3651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032" idx="0"/>
          </p:cNvCxnSpPr>
          <p:nvPr/>
        </p:nvCxnSpPr>
        <p:spPr>
          <a:xfrm rot="5400000">
            <a:off x="723433" y="4719542"/>
            <a:ext cx="595807" cy="27464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7759402" y="4672186"/>
            <a:ext cx="646484" cy="35496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7721810" y="3591558"/>
            <a:ext cx="649660" cy="3651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67944" y="5805264"/>
            <a:ext cx="124745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4</a:t>
            </a:r>
            <a:r>
              <a:rPr lang="en-GB" sz="4000" dirty="0" smtClean="0"/>
              <a:t>0%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Controlled Conditions Coursework</a:t>
            </a:r>
            <a:endParaRPr lang="en-GB" dirty="0"/>
          </a:p>
        </p:txBody>
      </p:sp>
      <p:pic>
        <p:nvPicPr>
          <p:cNvPr id="4" name="Picture 2" descr="http://t1.gstatic.com/images?q=tbn:ANd9GcRX1mJNQLgSPnzW2Dj4ct7fv41_-r_hLlQhPb3HcDKJRpg3dp9J9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5040560" cy="37755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88439" y="5733256"/>
            <a:ext cx="124745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4</a:t>
            </a:r>
            <a:r>
              <a:rPr lang="en-GB" sz="4000" dirty="0" smtClean="0"/>
              <a:t>0%</a:t>
            </a:r>
            <a:endParaRPr lang="en-GB" sz="4000" dirty="0"/>
          </a:p>
        </p:txBody>
      </p:sp>
      <p:pic>
        <p:nvPicPr>
          <p:cNvPr id="3074" name="Picture 2" descr="http://love.catchsmile.com/wp-content/uploads/2011/06/Alone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458244" cy="158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I’m Sure You’ve Heard...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2422" r="13945" b="8829"/>
          <a:stretch>
            <a:fillRect/>
          </a:stretch>
        </p:blipFill>
        <p:spPr bwMode="auto">
          <a:xfrm>
            <a:off x="827584" y="1628800"/>
            <a:ext cx="78416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So...</a:t>
            </a:r>
            <a:endParaRPr lang="en-GB" dirty="0"/>
          </a:p>
        </p:txBody>
      </p:sp>
      <p:pic>
        <p:nvPicPr>
          <p:cNvPr id="34818" name="Picture 2" descr="http://rise365.com/wp-content/uploads/2012/03/start_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08720"/>
            <a:ext cx="1553593" cy="1584176"/>
          </a:xfrm>
          <a:prstGeom prst="rect">
            <a:avLst/>
          </a:prstGeom>
          <a:noFill/>
        </p:spPr>
      </p:pic>
      <p:pic>
        <p:nvPicPr>
          <p:cNvPr id="34820" name="Picture 4" descr="http://3.bp.blogspot.com/_JJ-xIae3FU0/TT36EpEG8dI/AAAAAAAAAB4/BtXTzlcIPP4/s1600/Screen+shot+2011-01-24+at+2.14.06+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1653302" cy="1512167"/>
          </a:xfrm>
          <a:prstGeom prst="rect">
            <a:avLst/>
          </a:prstGeom>
          <a:noFill/>
        </p:spPr>
      </p:pic>
      <p:pic>
        <p:nvPicPr>
          <p:cNvPr id="34822" name="Picture 6" descr="http://images.creativechinese.com/wp-content/uploads/2012/08/Outstanding_Tea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36686"/>
            <a:ext cx="1656184" cy="1656184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4861" t="12594" r="14861" b="7672"/>
          <a:stretch>
            <a:fillRect/>
          </a:stretch>
        </p:blipFill>
        <p:spPr bwMode="auto">
          <a:xfrm>
            <a:off x="3347864" y="4836686"/>
            <a:ext cx="2808312" cy="17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21303" t="11438" r="22247" b="9813"/>
          <a:stretch>
            <a:fillRect/>
          </a:stretch>
        </p:blipFill>
        <p:spPr bwMode="auto">
          <a:xfrm>
            <a:off x="395536" y="4764678"/>
            <a:ext cx="2520280" cy="197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979712" y="4476646"/>
            <a:ext cx="720080" cy="504056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231010" y="4855736"/>
            <a:ext cx="790500" cy="17951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36704" y="4478234"/>
            <a:ext cx="539552" cy="43046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1"/>
          </p:cNvCxnSpPr>
          <p:nvPr/>
        </p:nvCxnSpPr>
        <p:spPr>
          <a:xfrm rot="10800000" flipV="1">
            <a:off x="2627784" y="3237076"/>
            <a:ext cx="3888432" cy="47907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24336" y="2060848"/>
            <a:ext cx="3779912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9552" y="1844824"/>
            <a:ext cx="2298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Start now...</a:t>
            </a:r>
            <a:endParaRPr lang="en-GB" sz="3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6516216" y="2636912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Be an independent learner...</a:t>
            </a:r>
            <a:endParaRPr lang="en-GB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339752" y="3972590"/>
            <a:ext cx="456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Use all the resources available...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184648"/>
            <a:ext cx="8077200" cy="16733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GCSE English or English Language &amp; English Literature</a:t>
            </a:r>
          </a:p>
        </p:txBody>
      </p:sp>
      <p:pic>
        <p:nvPicPr>
          <p:cNvPr id="2053" name="Picture 5" descr="http://www.ttht.co.uk/images/why-we-need-yo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Familiar?</a:t>
            </a:r>
            <a:endParaRPr lang="en-GB" sz="4800" dirty="0"/>
          </a:p>
        </p:txBody>
      </p:sp>
      <p:pic>
        <p:nvPicPr>
          <p:cNvPr id="47106" name="Picture 2" descr="http://www.pregnancyihub.com/wp-content/uploads/2011/08/lazy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2857500" cy="2857500"/>
          </a:xfrm>
          <a:prstGeom prst="rect">
            <a:avLst/>
          </a:prstGeom>
          <a:noFill/>
        </p:spPr>
      </p:pic>
      <p:pic>
        <p:nvPicPr>
          <p:cNvPr id="47108" name="Picture 4" descr="http://img.ehowcdn.com/article-new/ehow/images/a08/6c/jl/not-raise-lazy-child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4099332" cy="2736304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115616" y="4869160"/>
            <a:ext cx="2952328" cy="1800200"/>
          </a:xfrm>
          <a:prstGeom prst="cloudCallout">
            <a:avLst>
              <a:gd name="adj1" fmla="val -22769"/>
              <a:gd name="adj2" fmla="val -97026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 haven’t got any homework...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796136" y="4869160"/>
            <a:ext cx="2952328" cy="1800200"/>
          </a:xfrm>
          <a:prstGeom prst="cloudCallout">
            <a:avLst>
              <a:gd name="adj1" fmla="val -22769"/>
              <a:gd name="adj2" fmla="val -97026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You can’t revise for English...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belikewatermedia.com/wp-content/uploads/2010/09/ho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857500" cy="41243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Long, Long Time Ago in A Far, Far Away Galaxy...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4067944" y="1988840"/>
            <a:ext cx="4032448" cy="1800200"/>
          </a:xfrm>
          <a:prstGeom prst="wedgeEllipseCallout">
            <a:avLst>
              <a:gd name="adj1" fmla="val 66383"/>
              <a:gd name="adj2" fmla="val 3436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So, Adam, are you going to be revising tonight?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067944" y="4077072"/>
            <a:ext cx="4032448" cy="1800200"/>
          </a:xfrm>
          <a:prstGeom prst="wedgeEllipseCallout">
            <a:avLst>
              <a:gd name="adj1" fmla="val -76302"/>
              <a:gd name="adj2" fmla="val -10316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Sir, do look stupid?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Myths...</a:t>
            </a:r>
            <a:endParaRPr lang="en-GB" dirty="0"/>
          </a:p>
        </p:txBody>
      </p:sp>
      <p:pic>
        <p:nvPicPr>
          <p:cNvPr id="55300" name="Picture 4" descr="http://t1.gstatic.com/images?q=tbn:ANd9GcRS1AlWHC26L3eW0qU3cLM7tLggzIocjUi8Bl_wNZlwF_ZBxy91D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93350"/>
            <a:ext cx="3865419" cy="2884199"/>
          </a:xfrm>
          <a:prstGeom prst="rect">
            <a:avLst/>
          </a:prstGeom>
          <a:noFill/>
        </p:spPr>
      </p:pic>
      <p:pic>
        <p:nvPicPr>
          <p:cNvPr id="55302" name="Picture 6" descr="http://www.educationquizzes.com/library/KS3_Categories/KS3-English-Spell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32172"/>
            <a:ext cx="3528392" cy="2781204"/>
          </a:xfrm>
          <a:prstGeom prst="rect">
            <a:avLst/>
          </a:prstGeom>
          <a:noFill/>
        </p:spPr>
      </p:pic>
      <p:pic>
        <p:nvPicPr>
          <p:cNvPr id="55298" name="Picture 2" descr="http://t1.gstatic.com/images?q=tbn:ANd9GcRX1mJNQLgSPnzW2Dj4ct7fv41_-r_hLlQhPb3HcDKJRpg3dp9J9Q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845374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4581128"/>
            <a:ext cx="198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..you can’t revise.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6309320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..spelling.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4581128"/>
            <a:ext cx="15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..handwriting.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Skills...</a:t>
            </a:r>
            <a:endParaRPr lang="en-GB" dirty="0"/>
          </a:p>
        </p:txBody>
      </p:sp>
      <p:pic>
        <p:nvPicPr>
          <p:cNvPr id="56322" name="Picture 2" descr="http://www.bized.co.uk/sites/bized/files/images/S2PY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2639870" cy="2111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6" y="6156012"/>
            <a:ext cx="3483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Understanding what you’ve read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0388" y="5363924"/>
            <a:ext cx="1713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Finding Quotes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4110" y="4571836"/>
            <a:ext cx="25408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Inferring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FF00"/>
                </a:solidFill>
              </a:rPr>
              <a:t>Deducing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88" y="3573016"/>
            <a:ext cx="23615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Analysing</a:t>
            </a:r>
            <a:r>
              <a:rPr lang="en-GB" dirty="0" smtClean="0"/>
              <a:t> Language, </a:t>
            </a:r>
          </a:p>
          <a:p>
            <a:pPr algn="ctr"/>
            <a:r>
              <a:rPr lang="en-GB" dirty="0" smtClean="0"/>
              <a:t>Form &amp; Structure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2708920"/>
            <a:ext cx="3217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Developing </a:t>
            </a:r>
            <a:r>
              <a:rPr lang="en-GB" dirty="0" smtClean="0">
                <a:solidFill>
                  <a:srgbClr val="FFFF00"/>
                </a:solidFill>
              </a:rPr>
              <a:t>interpretations</a:t>
            </a:r>
          </a:p>
          <a:p>
            <a:pPr algn="ctr"/>
            <a:r>
              <a:rPr lang="en-GB" dirty="0" smtClean="0"/>
              <a:t>of symbolic meanings of texts</a:t>
            </a:r>
            <a:endParaRPr lang="en-GB" dirty="0"/>
          </a:p>
        </p:txBody>
      </p:sp>
      <p:pic>
        <p:nvPicPr>
          <p:cNvPr id="56324" name="Picture 4" descr="http://upload.wikimedia.org/wikipedia/commons/thumb/d/d5/Lavery_Maiss_Auras.jpg/200px-Lavery_Maiss_Au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856"/>
            <a:ext cx="2016224" cy="2325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6326" name="Picture 6" descr="http://collegewritingtips.net/wp-content/uploads/2012/0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380265" cy="2330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03685" y="6228020"/>
            <a:ext cx="2388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Spelling &amp; Vocabulary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74320" y="5507940"/>
            <a:ext cx="23643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Grammar (Advanced)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92959" y="4509120"/>
            <a:ext cx="23469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Extended, </a:t>
            </a:r>
            <a:r>
              <a:rPr lang="en-GB" dirty="0" smtClean="0">
                <a:solidFill>
                  <a:srgbClr val="FFFF00"/>
                </a:solidFill>
              </a:rPr>
              <a:t>Developed</a:t>
            </a:r>
          </a:p>
          <a:p>
            <a:pPr algn="ctr"/>
            <a:r>
              <a:rPr lang="en-GB" dirty="0" smtClean="0"/>
              <a:t> Written Pieces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707740"/>
            <a:ext cx="2668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Whole-Text Organisation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6727" y="2987660"/>
            <a:ext cx="2917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Finding an </a:t>
            </a:r>
            <a:r>
              <a:rPr lang="en-GB" dirty="0" smtClean="0">
                <a:solidFill>
                  <a:srgbClr val="FFFF00"/>
                </a:solidFill>
              </a:rPr>
              <a:t>Individual Voice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81106" y="6020494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81106" y="5300414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381106" y="4292302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7381106" y="3500214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476450" y="5948486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476450" y="5156398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476450" y="4364310"/>
            <a:ext cx="43204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2"/>
          </p:cNvCxnSpPr>
          <p:nvPr/>
        </p:nvCxnSpPr>
        <p:spPr>
          <a:xfrm rot="5400000" flipH="1" flipV="1">
            <a:off x="1559157" y="3487775"/>
            <a:ext cx="289773" cy="24726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Times They Are A-</a:t>
            </a:r>
            <a:r>
              <a:rPr lang="en-GB" dirty="0" err="1" smtClean="0"/>
              <a:t>Changin</a:t>
            </a:r>
            <a:r>
              <a:rPr lang="en-GB" dirty="0" smtClean="0"/>
              <a:t>’</a:t>
            </a:r>
            <a:endParaRPr lang="en-GB" dirty="0"/>
          </a:p>
        </p:txBody>
      </p:sp>
      <p:pic>
        <p:nvPicPr>
          <p:cNvPr id="48130" name="Picture 2" descr="http://t3.gstatic.com/images?q=tbn:ANd9GcR8pFv6nEDniUD7epbAmN0zCG1pXLTaIpcaqiWVdzx8BFcObbcT4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2664296" cy="3400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2492896"/>
            <a:ext cx="152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English GCSE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140968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Controlled Conditions Coursework</a:t>
            </a:r>
          </a:p>
          <a:p>
            <a:r>
              <a:rPr lang="en-GB" dirty="0" smtClean="0"/>
              <a:t>One exam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365104"/>
            <a:ext cx="404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English Language &amp; English Literature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869160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Controlled Conditions Coursework</a:t>
            </a:r>
          </a:p>
          <a:p>
            <a:r>
              <a:rPr lang="en-GB" dirty="0" smtClean="0"/>
              <a:t>3 exams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Choice</a:t>
            </a:r>
            <a:endParaRPr lang="en-GB" dirty="0" smtClean="0"/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412776"/>
            <a:ext cx="8964612" cy="417671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283968" y="5733256"/>
            <a:ext cx="23887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Contains BOTH Literature and Language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20172" y="4401108"/>
            <a:ext cx="1944216" cy="864096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English GCSE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573016"/>
            <a:ext cx="4824536" cy="2088232"/>
          </a:xfrm>
        </p:spPr>
        <p:txBody>
          <a:bodyPr/>
          <a:lstStyle/>
          <a:p>
            <a:pPr lvl="1" algn="ct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400" dirty="0" smtClean="0"/>
              <a:t>Two pieces of creative writing</a:t>
            </a:r>
          </a:p>
          <a:p>
            <a:pPr lvl="1" algn="ctr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400" dirty="0" smtClean="0"/>
              <a:t>Shakespeare</a:t>
            </a:r>
          </a:p>
          <a:p>
            <a:pPr lvl="1" algn="ctr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400" dirty="0" smtClean="0"/>
              <a:t>Great Expectations</a:t>
            </a:r>
          </a:p>
          <a:p>
            <a:pPr lvl="1" algn="ctr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400" dirty="0" smtClean="0"/>
              <a:t>Poetry from Different Cultures</a:t>
            </a:r>
          </a:p>
        </p:txBody>
      </p:sp>
      <p:pic>
        <p:nvPicPr>
          <p:cNvPr id="51202" name="Picture 2" descr="http://t0.gstatic.com/images?q=tbn:ANd9GcR9LU-rAbXlq8-gNjn1cDQTbtA2ySJperWKFXo7u_Yv2nJ2yWF_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185241" cy="1764979"/>
          </a:xfrm>
          <a:prstGeom prst="rect">
            <a:avLst/>
          </a:prstGeom>
          <a:noFill/>
        </p:spPr>
      </p:pic>
      <p:pic>
        <p:nvPicPr>
          <p:cNvPr id="51204" name="Picture 4" descr="http://photo.goodreads.com/books/1327920219l/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933056"/>
            <a:ext cx="1182613" cy="1800200"/>
          </a:xfrm>
          <a:prstGeom prst="rect">
            <a:avLst/>
          </a:prstGeom>
          <a:noFill/>
        </p:spPr>
      </p:pic>
      <p:pic>
        <p:nvPicPr>
          <p:cNvPr id="51206" name="Picture 6" descr="http://magmapoetry.com/wp-content/uploads/2009/03/moni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373216"/>
            <a:ext cx="1080990" cy="11655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73325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s.</a:t>
            </a:r>
            <a:endParaRPr lang="en-GB" dirty="0"/>
          </a:p>
        </p:txBody>
      </p:sp>
      <p:pic>
        <p:nvPicPr>
          <p:cNvPr id="51208" name="Picture 8" descr="http://t2.gstatic.com/images?q=tbn:ANd9GcQfZ8n2ISOkWBdKTHZWpd5VmP_53V4Kx3ky1LB3Ij66cytjNj6vNw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373216"/>
            <a:ext cx="878954" cy="1199407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71600" y="1484784"/>
          <a:ext cx="7128792" cy="186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Non-Fiction Exam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Unit Two – Speaking and Listening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Understanding written texts and writing creatively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 descr="http://www.ttht.co.uk/images/why-we-need-you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1080120" cy="108012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1475656" y="4221088"/>
            <a:ext cx="2232248" cy="288032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2160" y="4653136"/>
            <a:ext cx="1872208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0"/>
          </p:cNvCxnSpPr>
          <p:nvPr/>
        </p:nvCxnSpPr>
        <p:spPr>
          <a:xfrm rot="5400000">
            <a:off x="4546286" y="5419510"/>
            <a:ext cx="576064" cy="51429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5723" y="6381328"/>
            <a:ext cx="16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Derek Walcott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63813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Moniza</a:t>
            </a:r>
            <a:r>
              <a:rPr lang="en-GB" dirty="0" smtClean="0"/>
              <a:t> </a:t>
            </a:r>
            <a:r>
              <a:rPr lang="en-GB" dirty="0" err="1" smtClean="0"/>
              <a:t>Alvi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/>
              <a:t>English Language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3933056"/>
            <a:ext cx="4186808" cy="1584176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000" dirty="0" smtClean="0"/>
              <a:t>3a 	Extended Reading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000" dirty="0" smtClean="0"/>
              <a:t>3b 	Producing Two Creative Texts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GB" sz="2000" dirty="0" smtClean="0"/>
              <a:t>3c 	Spoken Language Unit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</p:txBody>
      </p:sp>
      <p:pic>
        <p:nvPicPr>
          <p:cNvPr id="6149" name="Picture 5" descr="http://t2.gstatic.com/images?q=tbn:ANd9GcRvjumZ296raYlevB4J8LMvQ7C04FY61RomiWixU8o2im8pJyZr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73016"/>
            <a:ext cx="1342404" cy="2286769"/>
          </a:xfrm>
          <a:prstGeom prst="rect">
            <a:avLst/>
          </a:prstGeom>
          <a:noFill/>
        </p:spPr>
      </p:pic>
      <p:pic>
        <p:nvPicPr>
          <p:cNvPr id="6151" name="Picture 7" descr="http://anthology.aqa.org.uk/custom_content/images/sun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1475269" cy="2088232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7584" y="1484784"/>
          <a:ext cx="7128792" cy="186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Non-Fiction Exam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Speaking </a:t>
                      </a:r>
                      <a:r>
                        <a:rPr lang="en-GB" sz="1800" dirty="0" smtClean="0"/>
                        <a:t>and Listening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Understanding written texts and writing creatively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19872" y="4149080"/>
            <a:ext cx="1368152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13" descr="http://sindhihome.com/images/langu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364926"/>
            <a:ext cx="1837978" cy="1376442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>
            <a:off x="1043608" y="5373216"/>
            <a:ext cx="936104" cy="216024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430</TotalTime>
  <Words>314</Words>
  <Application>Microsoft Office PowerPoint</Application>
  <PresentationFormat>On-screen Show (4:3)</PresentationFormat>
  <Paragraphs>98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GCSE English or English Language &amp; English Literature</vt:lpstr>
      <vt:lpstr>Familiar?</vt:lpstr>
      <vt:lpstr>A Long, Long Time Ago in A Far, Far Away Galaxy...</vt:lpstr>
      <vt:lpstr>Myths...</vt:lpstr>
      <vt:lpstr>Skills...</vt:lpstr>
      <vt:lpstr>The Times They Are A-Changin’</vt:lpstr>
      <vt:lpstr>Choice</vt:lpstr>
      <vt:lpstr>English GCSE</vt:lpstr>
      <vt:lpstr>English Language</vt:lpstr>
      <vt:lpstr>English Literature</vt:lpstr>
      <vt:lpstr>Moodle – http://vle.trinity.cumbria.sch.uk</vt:lpstr>
      <vt:lpstr>Podcasting –  http://www.trinityenglishrevision.blogspot.co.uk/ OR http://feeds.feedburner.com/TrinityEnglishRevision</vt:lpstr>
      <vt:lpstr>Unit 1: Reading &amp; Writing Non Fiction</vt:lpstr>
      <vt:lpstr>Unit 2: Presenting, Discussing/listening, Role-play</vt:lpstr>
      <vt:lpstr>Unit 3 - Understanding written texts and writing creatively </vt:lpstr>
      <vt:lpstr>Controlled Conditions Coursework</vt:lpstr>
      <vt:lpstr>I’m Sure You’ve Heard...</vt:lpstr>
      <vt:lpstr>So...</vt:lpstr>
      <vt:lpstr>GCSE English or English Language &amp; English Literature</vt:lpstr>
    </vt:vector>
  </TitlesOfParts>
  <Company>Trinity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English</dc:title>
  <dc:creator>homework</dc:creator>
  <cp:lastModifiedBy>STAH02</cp:lastModifiedBy>
  <cp:revision>77</cp:revision>
  <dcterms:created xsi:type="dcterms:W3CDTF">2010-09-05T14:22:05Z</dcterms:created>
  <dcterms:modified xsi:type="dcterms:W3CDTF">2012-09-20T17:41:59Z</dcterms:modified>
</cp:coreProperties>
</file>