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1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4" r:id="rId8"/>
    <p:sldId id="263" r:id="rId9"/>
    <p:sldId id="265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9C56C58-D45B-47AC-A49A-FB9ADDE87CDD}" type="datetimeFigureOut">
              <a:rPr lang="en-GB" smtClean="0"/>
              <a:pPr/>
              <a:t>14/03/2013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547758-A0AA-4010-BE7B-1D5D7F0563A5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692284-45B8-41AF-A430-C7F9A17EBC0D}" type="datetimeFigureOut">
              <a:rPr lang="en-GB" smtClean="0"/>
              <a:pPr/>
              <a:t>14/03/2013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F5BC24-790C-449B-B1D5-BF1BA6F8AC4C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692284-45B8-41AF-A430-C7F9A17EBC0D}" type="datetimeFigureOut">
              <a:rPr lang="en-GB" smtClean="0"/>
              <a:pPr/>
              <a:t>14/03/2013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F5BC24-790C-449B-B1D5-BF1BA6F8AC4C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692284-45B8-41AF-A430-C7F9A17EBC0D}" type="datetimeFigureOut">
              <a:rPr lang="en-GB" smtClean="0"/>
              <a:pPr/>
              <a:t>14/03/2013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F5BC24-790C-449B-B1D5-BF1BA6F8AC4C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692284-45B8-41AF-A430-C7F9A17EBC0D}" type="datetimeFigureOut">
              <a:rPr lang="en-GB" smtClean="0"/>
              <a:pPr/>
              <a:t>14/03/2013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F5BC24-790C-449B-B1D5-BF1BA6F8AC4C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692284-45B8-41AF-A430-C7F9A17EBC0D}" type="datetimeFigureOut">
              <a:rPr lang="en-GB" smtClean="0"/>
              <a:pPr/>
              <a:t>14/03/2013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F5BC24-790C-449B-B1D5-BF1BA6F8AC4C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692284-45B8-41AF-A430-C7F9A17EBC0D}" type="datetimeFigureOut">
              <a:rPr lang="en-GB" smtClean="0"/>
              <a:pPr/>
              <a:t>14/03/2013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F5BC24-790C-449B-B1D5-BF1BA6F8AC4C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692284-45B8-41AF-A430-C7F9A17EBC0D}" type="datetimeFigureOut">
              <a:rPr lang="en-GB" smtClean="0"/>
              <a:pPr/>
              <a:t>14/03/2013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F5BC24-790C-449B-B1D5-BF1BA6F8AC4C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692284-45B8-41AF-A430-C7F9A17EBC0D}" type="datetimeFigureOut">
              <a:rPr lang="en-GB" smtClean="0"/>
              <a:pPr/>
              <a:t>14/03/2013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F5BC24-790C-449B-B1D5-BF1BA6F8AC4C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692284-45B8-41AF-A430-C7F9A17EBC0D}" type="datetimeFigureOut">
              <a:rPr lang="en-GB" smtClean="0"/>
              <a:pPr/>
              <a:t>14/03/2013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F5BC24-790C-449B-B1D5-BF1BA6F8AC4C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692284-45B8-41AF-A430-C7F9A17EBC0D}" type="datetimeFigureOut">
              <a:rPr lang="en-GB" smtClean="0"/>
              <a:pPr/>
              <a:t>14/03/2013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F5BC24-790C-449B-B1D5-BF1BA6F8AC4C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692284-45B8-41AF-A430-C7F9A17EBC0D}" type="datetimeFigureOut">
              <a:rPr lang="en-GB" smtClean="0"/>
              <a:pPr/>
              <a:t>14/03/2013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F5BC24-790C-449B-B1D5-BF1BA6F8AC4C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692284-45B8-41AF-A430-C7F9A17EBC0D}" type="datetimeFigureOut">
              <a:rPr lang="en-GB" smtClean="0"/>
              <a:pPr/>
              <a:t>14/03/2013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F5BC24-790C-449B-B1D5-BF1BA6F8AC4C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dexcel.com/" TargetMode="External"/><Relationship Id="rId2" Type="http://schemas.openxmlformats.org/officeDocument/2006/relationships/hyperlink" Target="http://www.mymaths.co.uk/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aqa.org.uk/" TargetMode="External"/><Relationship Id="rId2" Type="http://schemas.openxmlformats.org/officeDocument/2006/relationships/hyperlink" Target="http://www.edexcel.com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ocr.org.uk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b="1" dirty="0" smtClean="0"/>
              <a:t>Parent Workshop 14</a:t>
            </a:r>
            <a:r>
              <a:rPr lang="en-GB" b="1" baseline="30000" dirty="0" smtClean="0"/>
              <a:t>th</a:t>
            </a:r>
            <a:r>
              <a:rPr lang="en-GB" b="1" dirty="0" smtClean="0"/>
              <a:t> March</a:t>
            </a:r>
            <a:endParaRPr lang="en-GB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Maths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/>
              <a:t>Have a go!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GB" smtClean="0"/>
              <a:t>Try </a:t>
            </a:r>
            <a:r>
              <a:rPr lang="en-GB" smtClean="0"/>
              <a:t>question 25 </a:t>
            </a:r>
            <a:r>
              <a:rPr lang="en-GB" dirty="0" smtClean="0"/>
              <a:t>on the tables.</a:t>
            </a:r>
          </a:p>
          <a:p>
            <a:pPr>
              <a:buNone/>
            </a:pPr>
            <a:r>
              <a:rPr lang="en-GB" dirty="0" smtClean="0"/>
              <a:t>If you get stuck open the envelopes in order!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/>
              <a:t>Getting unstuck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dirty="0" smtClean="0"/>
              <a:t>Encourage students not to give up – no blank pages!</a:t>
            </a:r>
          </a:p>
          <a:p>
            <a:r>
              <a:rPr lang="en-GB" dirty="0" smtClean="0"/>
              <a:t>Where is help available?</a:t>
            </a:r>
          </a:p>
          <a:p>
            <a:pPr lvl="1"/>
            <a:r>
              <a:rPr lang="en-GB" dirty="0" smtClean="0"/>
              <a:t>BBC </a:t>
            </a:r>
            <a:r>
              <a:rPr lang="en-GB" dirty="0" err="1" smtClean="0"/>
              <a:t>bitesize</a:t>
            </a:r>
            <a:endParaRPr lang="en-GB" dirty="0" smtClean="0"/>
          </a:p>
          <a:p>
            <a:pPr lvl="1"/>
            <a:r>
              <a:rPr lang="en-GB" dirty="0" smtClean="0"/>
              <a:t>Revision guides</a:t>
            </a:r>
          </a:p>
          <a:p>
            <a:pPr lvl="1"/>
            <a:r>
              <a:rPr lang="en-GB" dirty="0" smtClean="0"/>
              <a:t>You tube</a:t>
            </a:r>
          </a:p>
          <a:p>
            <a:pPr lvl="1"/>
            <a:r>
              <a:rPr lang="en-GB" dirty="0" smtClean="0">
                <a:hlinkClick r:id="rId2"/>
              </a:rPr>
              <a:t>www.mymaths.co.uk</a:t>
            </a:r>
            <a:endParaRPr lang="en-GB" dirty="0" smtClean="0"/>
          </a:p>
          <a:p>
            <a:pPr lvl="1"/>
            <a:r>
              <a:rPr lang="en-GB" dirty="0" smtClean="0">
                <a:hlinkClick r:id="rId3"/>
              </a:rPr>
              <a:t>www.edexcel.com</a:t>
            </a:r>
            <a:endParaRPr lang="en-GB" dirty="0" smtClean="0"/>
          </a:p>
          <a:p>
            <a:pPr lvl="1"/>
            <a:r>
              <a:rPr lang="en-GB" dirty="0" smtClean="0"/>
              <a:t>Teacher help</a:t>
            </a:r>
          </a:p>
          <a:p>
            <a:pPr lvl="1"/>
            <a:r>
              <a:rPr lang="en-GB" dirty="0" smtClean="0"/>
              <a:t>Sixth form mentors</a:t>
            </a:r>
          </a:p>
          <a:p>
            <a:pPr lvl="1">
              <a:buNone/>
            </a:pP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/>
              <a:t>Building confidence in Maths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The “fall back” position</a:t>
            </a:r>
          </a:p>
          <a:p>
            <a:pPr>
              <a:buNone/>
            </a:pPr>
            <a:endParaRPr lang="en-GB" dirty="0" smtClean="0"/>
          </a:p>
          <a:p>
            <a:pPr marL="971550" lvl="1" indent="-514350">
              <a:buFont typeface="+mj-lt"/>
              <a:buAutoNum type="arabicPeriod"/>
            </a:pPr>
            <a:r>
              <a:rPr lang="en-GB" dirty="0" smtClean="0"/>
              <a:t>Share £48 in the ratio 5 : 3</a:t>
            </a:r>
          </a:p>
          <a:p>
            <a:pPr marL="971550" lvl="1" indent="-514350">
              <a:buNone/>
            </a:pPr>
            <a:endParaRPr lang="en-GB" dirty="0" smtClean="0"/>
          </a:p>
          <a:p>
            <a:pPr marL="971550" lvl="1" indent="-514350">
              <a:buNone/>
            </a:pPr>
            <a:r>
              <a:rPr lang="en-GB" dirty="0" smtClean="0"/>
              <a:t>2.   </a:t>
            </a:r>
            <a:r>
              <a:rPr lang="en-GB" u="sng" dirty="0" smtClean="0"/>
              <a:t>1</a:t>
            </a:r>
            <a:r>
              <a:rPr lang="en-GB" dirty="0" smtClean="0"/>
              <a:t> + </a:t>
            </a:r>
            <a:r>
              <a:rPr lang="en-GB" u="sng" dirty="0" smtClean="0"/>
              <a:t>3</a:t>
            </a:r>
            <a:endParaRPr lang="en-GB" dirty="0" smtClean="0"/>
          </a:p>
          <a:p>
            <a:pPr marL="971550" lvl="1" indent="-514350">
              <a:buNone/>
            </a:pPr>
            <a:r>
              <a:rPr lang="en-GB" dirty="0" smtClean="0"/>
              <a:t>	3    5</a:t>
            </a:r>
          </a:p>
          <a:p>
            <a:pPr marL="971550" lvl="1" indent="-514350">
              <a:buNone/>
            </a:pPr>
            <a:endParaRPr lang="en-GB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/>
              <a:t>It’s not like it used to be!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Subtraction</a:t>
            </a:r>
          </a:p>
          <a:p>
            <a:r>
              <a:rPr lang="en-GB" dirty="0" smtClean="0"/>
              <a:t>Multiplication</a:t>
            </a:r>
            <a:endParaRPr lang="en-GB" dirty="0"/>
          </a:p>
          <a:p>
            <a:r>
              <a:rPr lang="en-GB" dirty="0" smtClean="0"/>
              <a:t>Division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/>
          <a:lstStyle/>
          <a:p>
            <a:r>
              <a:rPr lang="en-GB" b="1" dirty="0" smtClean="0"/>
              <a:t>Unstructured questions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4929411"/>
          </a:xfrm>
        </p:spPr>
        <p:txBody>
          <a:bodyPr>
            <a:normAutofit fontScale="25000" lnSpcReduction="20000"/>
          </a:bodyPr>
          <a:lstStyle/>
          <a:p>
            <a:pPr>
              <a:buNone/>
            </a:pPr>
            <a:r>
              <a:rPr lang="en-GB" sz="8000" dirty="0" smtClean="0"/>
              <a:t>A school only has pupils in Year 7, Year 8 and Year 9.</a:t>
            </a:r>
          </a:p>
          <a:p>
            <a:pPr>
              <a:buNone/>
            </a:pPr>
            <a:r>
              <a:rPr lang="en-GB" sz="8000" dirty="0" smtClean="0"/>
              <a:t>The table shows information about pupil absence on one day.</a:t>
            </a:r>
          </a:p>
          <a:p>
            <a:pPr>
              <a:buNone/>
            </a:pPr>
            <a:endParaRPr lang="en-GB" sz="8000" dirty="0"/>
          </a:p>
          <a:p>
            <a:pPr>
              <a:buNone/>
            </a:pPr>
            <a:endParaRPr lang="en-GB" sz="8000" dirty="0" smtClean="0"/>
          </a:p>
          <a:p>
            <a:pPr>
              <a:buNone/>
            </a:pPr>
            <a:endParaRPr lang="en-GB" dirty="0" smtClean="0"/>
          </a:p>
          <a:p>
            <a:pPr>
              <a:buNone/>
            </a:pPr>
            <a:endParaRPr lang="en-GB" dirty="0" smtClean="0"/>
          </a:p>
          <a:p>
            <a:pPr>
              <a:buNone/>
            </a:pPr>
            <a:endParaRPr lang="en-GB" dirty="0" smtClean="0"/>
          </a:p>
          <a:p>
            <a:pPr>
              <a:buNone/>
            </a:pPr>
            <a:endParaRPr lang="en-GB" dirty="0" smtClean="0"/>
          </a:p>
          <a:p>
            <a:pPr>
              <a:buNone/>
            </a:pPr>
            <a:endParaRPr lang="en-GB" dirty="0" smtClean="0"/>
          </a:p>
          <a:p>
            <a:pPr>
              <a:buNone/>
            </a:pPr>
            <a:endParaRPr lang="en-GB" dirty="0" smtClean="0"/>
          </a:p>
          <a:p>
            <a:pPr>
              <a:buNone/>
            </a:pPr>
            <a:endParaRPr lang="en-GB" dirty="0" smtClean="0"/>
          </a:p>
          <a:p>
            <a:pPr>
              <a:buNone/>
            </a:pPr>
            <a:endParaRPr lang="en-GB" dirty="0" smtClean="0"/>
          </a:p>
          <a:p>
            <a:pPr>
              <a:buNone/>
            </a:pPr>
            <a:endParaRPr lang="en-GB" dirty="0" smtClean="0"/>
          </a:p>
          <a:p>
            <a:pPr>
              <a:buNone/>
            </a:pPr>
            <a:endParaRPr lang="en-GB" dirty="0" smtClean="0"/>
          </a:p>
          <a:p>
            <a:pPr>
              <a:buNone/>
            </a:pPr>
            <a:endParaRPr lang="en-GB" sz="4900" dirty="0" smtClean="0"/>
          </a:p>
          <a:p>
            <a:pPr>
              <a:buNone/>
            </a:pPr>
            <a:r>
              <a:rPr lang="en-GB" sz="8000" dirty="0" smtClean="0"/>
              <a:t>The target for daily attendance is 93% or more for the whole school.</a:t>
            </a:r>
          </a:p>
          <a:p>
            <a:pPr>
              <a:buNone/>
            </a:pPr>
            <a:r>
              <a:rPr lang="en-GB" sz="8000" dirty="0" smtClean="0"/>
              <a:t>Did the school meet the target that day?</a:t>
            </a:r>
            <a:endParaRPr lang="en-GB" sz="4900" dirty="0" smtClean="0"/>
          </a:p>
          <a:p>
            <a:pPr>
              <a:buNone/>
            </a:pPr>
            <a:r>
              <a:rPr lang="en-GB" sz="7200" dirty="0" smtClean="0"/>
              <a:t>...........................................................................................................................................</a:t>
            </a:r>
          </a:p>
          <a:p>
            <a:pPr>
              <a:buNone/>
            </a:pPr>
            <a:r>
              <a:rPr lang="en-GB" sz="7200" dirty="0" smtClean="0"/>
              <a:t>...........................................................................................................................................</a:t>
            </a:r>
          </a:p>
          <a:p>
            <a:pPr>
              <a:buNone/>
            </a:pPr>
            <a:r>
              <a:rPr lang="en-GB" sz="7200" dirty="0" smtClean="0"/>
              <a:t>...........................................................................................................................................</a:t>
            </a:r>
          </a:p>
          <a:p>
            <a:pPr>
              <a:buNone/>
            </a:pPr>
            <a:r>
              <a:rPr lang="en-GB" sz="7200" dirty="0" smtClean="0"/>
              <a:t>...........................................................................................................................................</a:t>
            </a:r>
          </a:p>
          <a:p>
            <a:pPr>
              <a:buNone/>
            </a:pPr>
            <a:r>
              <a:rPr lang="en-GB" sz="7200" dirty="0" smtClean="0"/>
              <a:t>...........................................................................................................................................</a:t>
            </a:r>
          </a:p>
          <a:p>
            <a:pPr>
              <a:buNone/>
            </a:pPr>
            <a:r>
              <a:rPr lang="en-GB" sz="7200" i="1" dirty="0" smtClean="0"/>
              <a:t>								(5 marks)</a:t>
            </a:r>
            <a:endParaRPr lang="en-GB" sz="7200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395536" y="1916832"/>
          <a:ext cx="8208912" cy="1645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2228"/>
                <a:gridCol w="2052228"/>
                <a:gridCol w="2052228"/>
                <a:gridCol w="2052228"/>
              </a:tblGrid>
              <a:tr h="32312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Year 7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Year 8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Year 9</a:t>
                      </a:r>
                      <a:endParaRPr lang="en-GB" dirty="0"/>
                    </a:p>
                  </a:txBody>
                  <a:tcPr/>
                </a:tc>
              </a:tr>
              <a:tr h="630528">
                <a:tc>
                  <a:txBody>
                    <a:bodyPr/>
                    <a:lstStyle/>
                    <a:p>
                      <a:r>
                        <a:rPr lang="en-GB" sz="18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Number of pupils</a:t>
                      </a:r>
                    </a:p>
                    <a:p>
                      <a:r>
                        <a:rPr lang="en-GB" sz="18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in year group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000" dirty="0" smtClean="0"/>
                        <a:t>380</a:t>
                      </a:r>
                      <a:endParaRPr lang="en-GB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000" dirty="0" smtClean="0"/>
                        <a:t>400</a:t>
                      </a:r>
                      <a:endParaRPr lang="en-GB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000" dirty="0" smtClean="0"/>
                        <a:t>420</a:t>
                      </a:r>
                      <a:endParaRPr lang="en-GB" sz="2000" dirty="0"/>
                    </a:p>
                  </a:txBody>
                  <a:tcPr/>
                </a:tc>
              </a:tr>
              <a:tr h="630528">
                <a:tc>
                  <a:txBody>
                    <a:bodyPr/>
                    <a:lstStyle/>
                    <a:p>
                      <a:r>
                        <a:rPr lang="en-GB" sz="18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Number of pupils</a:t>
                      </a:r>
                    </a:p>
                    <a:p>
                      <a:r>
                        <a:rPr lang="en-GB" sz="18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absent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000" dirty="0" smtClean="0"/>
                        <a:t>28</a:t>
                      </a:r>
                      <a:endParaRPr lang="en-GB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000" dirty="0" smtClean="0"/>
                        <a:t>32</a:t>
                      </a:r>
                      <a:endParaRPr lang="en-GB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000" dirty="0" smtClean="0"/>
                        <a:t>36</a:t>
                      </a:r>
                      <a:endParaRPr lang="en-GB" sz="20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 dirty="0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 rot="5400000">
            <a:off x="54425" y="2906015"/>
            <a:ext cx="8819124" cy="72728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/>
              <a:t>Star Questions</a:t>
            </a:r>
            <a:endParaRPr lang="en-GB" b="1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 rot="5400000">
            <a:off x="1839004" y="2201557"/>
            <a:ext cx="4889927" cy="34563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/>
              <a:t>Exam board websites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GB" dirty="0" smtClean="0">
                <a:hlinkClick r:id="rId2"/>
              </a:rPr>
              <a:t>*www.edexcel.com</a:t>
            </a:r>
            <a:endParaRPr lang="en-GB" dirty="0" smtClean="0"/>
          </a:p>
          <a:p>
            <a:pPr>
              <a:buNone/>
            </a:pPr>
            <a:endParaRPr lang="en-GB" dirty="0" smtClean="0"/>
          </a:p>
          <a:p>
            <a:pPr>
              <a:buNone/>
            </a:pPr>
            <a:r>
              <a:rPr lang="en-GB" dirty="0" smtClean="0">
                <a:hlinkClick r:id="rId3"/>
              </a:rPr>
              <a:t>www.aqa.org.uk</a:t>
            </a:r>
            <a:endParaRPr lang="en-GB" dirty="0" smtClean="0"/>
          </a:p>
          <a:p>
            <a:pPr>
              <a:buNone/>
            </a:pPr>
            <a:r>
              <a:rPr lang="en-GB" dirty="0" smtClean="0">
                <a:hlinkClick r:id="rId4"/>
              </a:rPr>
              <a:t>www.ocr.org.uk</a:t>
            </a:r>
            <a:endParaRPr lang="en-GB" dirty="0" smtClean="0"/>
          </a:p>
          <a:p>
            <a:pPr>
              <a:buNone/>
            </a:pPr>
            <a:endParaRPr lang="en-GB" dirty="0" smtClean="0"/>
          </a:p>
          <a:p>
            <a:pPr>
              <a:buNone/>
            </a:pPr>
            <a:r>
              <a:rPr lang="en-GB" dirty="0" smtClean="0"/>
              <a:t>Look up past papers on any site to find more questions like these – look for the most </a:t>
            </a:r>
            <a:r>
              <a:rPr lang="en-GB" smtClean="0"/>
              <a:t>recent papers.</a:t>
            </a:r>
            <a:endParaRPr lang="en-GB" dirty="0" smtClean="0"/>
          </a:p>
          <a:p>
            <a:pPr>
              <a:buNone/>
            </a:pPr>
            <a:endParaRPr lang="en-GB" dirty="0" smtClean="0"/>
          </a:p>
          <a:p>
            <a:pPr>
              <a:buNone/>
            </a:pP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59</TotalTime>
  <Words>201</Words>
  <Application>Microsoft Office PowerPoint</Application>
  <PresentationFormat>On-screen Show (4:3)</PresentationFormat>
  <Paragraphs>71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Parent Workshop 14th March</vt:lpstr>
      <vt:lpstr>Have a go!</vt:lpstr>
      <vt:lpstr>Getting unstuck</vt:lpstr>
      <vt:lpstr>Building confidence in Maths</vt:lpstr>
      <vt:lpstr>It’s not like it used to be!</vt:lpstr>
      <vt:lpstr>Unstructured questions</vt:lpstr>
      <vt:lpstr>Slide 7</vt:lpstr>
      <vt:lpstr>Star Questions</vt:lpstr>
      <vt:lpstr>Exam board websites</vt:lpstr>
    </vt:vector>
  </TitlesOfParts>
  <Company>Trinity School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Parent Workshop 14th March</dc:title>
  <dc:creator>STJH02</dc:creator>
  <cp:lastModifiedBy>STJH02</cp:lastModifiedBy>
  <cp:revision>19</cp:revision>
  <dcterms:created xsi:type="dcterms:W3CDTF">2013-03-13T14:45:00Z</dcterms:created>
  <dcterms:modified xsi:type="dcterms:W3CDTF">2013-03-14T16:10:43Z</dcterms:modified>
</cp:coreProperties>
</file>